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g" ContentType="image/jpg"/>
  <Override PartName="/ppt/theme/theme2.xml" ContentType="application/vnd.openxmlformats-officedocument.theme+xml"/>
  <Override PartName="/ppt/theme/theme3.xml" ContentType="application/vnd.openxmlformats-officedocument.theme+xml"/>
  <Override PartName="/ppt/media/image5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328" r:id="rId2"/>
    <p:sldId id="343" r:id="rId3"/>
    <p:sldId id="293" r:id="rId4"/>
    <p:sldId id="295" r:id="rId5"/>
    <p:sldId id="329" r:id="rId6"/>
    <p:sldId id="330" r:id="rId7"/>
    <p:sldId id="331" r:id="rId8"/>
    <p:sldId id="332" r:id="rId9"/>
    <p:sldId id="333" r:id="rId10"/>
    <p:sldId id="334" r:id="rId11"/>
    <p:sldId id="303" r:id="rId12"/>
    <p:sldId id="336" r:id="rId13"/>
    <p:sldId id="337" r:id="rId14"/>
    <p:sldId id="304" r:id="rId15"/>
    <p:sldId id="310" r:id="rId16"/>
    <p:sldId id="297" r:id="rId17"/>
    <p:sldId id="335" r:id="rId18"/>
    <p:sldId id="298" r:id="rId19"/>
    <p:sldId id="299" r:id="rId20"/>
    <p:sldId id="312" r:id="rId21"/>
    <p:sldId id="300" r:id="rId22"/>
    <p:sldId id="318" r:id="rId23"/>
    <p:sldId id="301" r:id="rId24"/>
    <p:sldId id="338" r:id="rId25"/>
    <p:sldId id="339" r:id="rId26"/>
    <p:sldId id="340" r:id="rId27"/>
    <p:sldId id="321" r:id="rId28"/>
    <p:sldId id="319" r:id="rId29"/>
    <p:sldId id="320" r:id="rId30"/>
    <p:sldId id="322" r:id="rId31"/>
    <p:sldId id="342" r:id="rId32"/>
    <p:sldId id="325" r:id="rId33"/>
    <p:sldId id="323" r:id="rId34"/>
    <p:sldId id="324" r:id="rId35"/>
    <p:sldId id="341" r:id="rId36"/>
    <p:sldId id="316" r:id="rId37"/>
    <p:sldId id="317" r:id="rId38"/>
    <p:sldId id="327" r:id="rId39"/>
    <p:sldId id="326" r:id="rId40"/>
    <p:sldId id="344" r:id="rId41"/>
    <p:sldId id="294" r:id="rId42"/>
  </p:sldIdLst>
  <p:sldSz cx="9144000" cy="5143500" type="screen16x9"/>
  <p:notesSz cx="6791325" cy="99218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1791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9B8F75"/>
    <a:srgbClr val="BB9C58"/>
    <a:srgbClr val="00B853"/>
    <a:srgbClr val="0000FF"/>
    <a:srgbClr val="AD9578"/>
    <a:srgbClr val="CEBFAE"/>
    <a:srgbClr val="EEE9E4"/>
    <a:srgbClr val="A8246E"/>
    <a:srgbClr val="435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6404" autoAdjust="0"/>
  </p:normalViewPr>
  <p:slideViewPr>
    <p:cSldViewPr>
      <p:cViewPr varScale="1">
        <p:scale>
          <a:sx n="112" d="100"/>
          <a:sy n="112" d="100"/>
        </p:scale>
        <p:origin x="643" y="72"/>
      </p:cViewPr>
      <p:guideLst>
        <p:guide orient="horz" pos="3240"/>
        <p:guide pos="1791"/>
        <p:guide orient="horz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51;.&#1048;\&#1052;&#1080;&#1085;&#1080;&#1089;&#1090;&#1077;&#1088;&#1089;&#1090;&#1074;&#1086;\&#1054;&#1041;&#1056;&#1040;&#1047;&#1054;&#1042;&#1040;&#1058;&#1045;&#1051;&#1068;&#1053;&#1067;&#1045;%20&#1055;&#1056;&#1054;&#1043;&#1056;&#1040;&#1052;&#1052;&#1067;\&#1055;&#1056;&#1054;&#1060;&#1048;&#1051;&#1068;\2023\&#1053;&#1055;&#1040;\&#1055;&#1056;&#1054;&#1060;&#1048;&#1051;&#1068;%2003.11.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51;.&#1048;\&#1052;&#1080;&#1085;&#1080;&#1089;&#1090;&#1077;&#1088;&#1089;&#1090;&#1074;&#1086;\&#1050;&#1086;&#1083;&#1083;&#1077;&#1075;&#1080;&#1080;\&#1055;&#1056;&#1054;&#1060;&#1048;&#1051;&#1068;\2024-203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400" b="1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Профильное</a:t>
            </a:r>
            <a:r>
              <a:rPr lang="ru-RU" sz="1400" b="1" baseline="0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 обучение в Республике Татарстан (доля обучающихся, %)</a:t>
            </a:r>
            <a:endParaRPr lang="ru-RU" sz="1400" b="1">
              <a:solidFill>
                <a:sysClr val="windowText" lastClr="000000"/>
              </a:solidFill>
              <a:latin typeface="+mn-lt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994943608903648E-2"/>
          <c:y val="0.13264440525126839"/>
          <c:w val="0.96601011278219273"/>
          <c:h val="0.59644819557086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аналитика!$A$72</c:f>
              <c:strCache>
                <c:ptCount val="1"/>
                <c:pt idx="0">
                  <c:v>2021-2022 учебный год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аналитика!$B$71:$F$71</c:f>
              <c:strCache>
                <c:ptCount val="5"/>
                <c:pt idx="0">
                  <c:v>технологический</c:v>
                </c:pt>
                <c:pt idx="1">
                  <c:v>социально-экономический</c:v>
                </c:pt>
                <c:pt idx="2">
                  <c:v>гуманитарный</c:v>
                </c:pt>
                <c:pt idx="3">
                  <c:v>естественно-научный</c:v>
                </c:pt>
                <c:pt idx="4">
                  <c:v>универсальный</c:v>
                </c:pt>
              </c:strCache>
            </c:strRef>
          </c:cat>
          <c:val>
            <c:numRef>
              <c:f>аналитика!$B$72:$F$72</c:f>
              <c:numCache>
                <c:formatCode>0.0</c:formatCode>
                <c:ptCount val="5"/>
                <c:pt idx="0">
                  <c:v>18.495179063360879</c:v>
                </c:pt>
                <c:pt idx="1">
                  <c:v>16.077823691460054</c:v>
                </c:pt>
                <c:pt idx="2">
                  <c:v>6.7217630853994486</c:v>
                </c:pt>
                <c:pt idx="3">
                  <c:v>10.268595041322314</c:v>
                </c:pt>
                <c:pt idx="4">
                  <c:v>48.4366391184573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3C-4E97-A7B3-810E1C5745D7}"/>
            </c:ext>
          </c:extLst>
        </c:ser>
        <c:ser>
          <c:idx val="1"/>
          <c:order val="1"/>
          <c:tx>
            <c:strRef>
              <c:f>аналитика!$A$73</c:f>
              <c:strCache>
                <c:ptCount val="1"/>
                <c:pt idx="0">
                  <c:v>2022-2023 учебный год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аналитика!$B$71:$F$71</c:f>
              <c:strCache>
                <c:ptCount val="5"/>
                <c:pt idx="0">
                  <c:v>технологический</c:v>
                </c:pt>
                <c:pt idx="1">
                  <c:v>социально-экономический</c:v>
                </c:pt>
                <c:pt idx="2">
                  <c:v>гуманитарный</c:v>
                </c:pt>
                <c:pt idx="3">
                  <c:v>естественно-научный</c:v>
                </c:pt>
                <c:pt idx="4">
                  <c:v>универсальный</c:v>
                </c:pt>
              </c:strCache>
            </c:strRef>
          </c:cat>
          <c:val>
            <c:numRef>
              <c:f>аналитика!$B$73:$F$73</c:f>
              <c:numCache>
                <c:formatCode>0.0</c:formatCode>
                <c:ptCount val="5"/>
                <c:pt idx="0">
                  <c:v>18.748896812228615</c:v>
                </c:pt>
                <c:pt idx="1">
                  <c:v>15.575246231510572</c:v>
                </c:pt>
                <c:pt idx="2">
                  <c:v>7.0180393264376733</c:v>
                </c:pt>
                <c:pt idx="3">
                  <c:v>10.682387827867405</c:v>
                </c:pt>
                <c:pt idx="4">
                  <c:v>47.975429801955734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3C-4E97-A7B3-810E1C5745D7}"/>
            </c:ext>
          </c:extLst>
        </c:ser>
        <c:ser>
          <c:idx val="2"/>
          <c:order val="2"/>
          <c:tx>
            <c:strRef>
              <c:f>аналитика!$A$74</c:f>
              <c:strCache>
                <c:ptCount val="1"/>
                <c:pt idx="0">
                  <c:v>2023-2024 учебный год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аналитика!$B$71:$F$71</c:f>
              <c:strCache>
                <c:ptCount val="5"/>
                <c:pt idx="0">
                  <c:v>технологический</c:v>
                </c:pt>
                <c:pt idx="1">
                  <c:v>социально-экономический</c:v>
                </c:pt>
                <c:pt idx="2">
                  <c:v>гуманитарный</c:v>
                </c:pt>
                <c:pt idx="3">
                  <c:v>естественно-научный</c:v>
                </c:pt>
                <c:pt idx="4">
                  <c:v>универсальный</c:v>
                </c:pt>
              </c:strCache>
            </c:strRef>
          </c:cat>
          <c:val>
            <c:numRef>
              <c:f>аналитика!$B$74:$F$74</c:f>
              <c:numCache>
                <c:formatCode>0.0</c:formatCode>
                <c:ptCount val="5"/>
                <c:pt idx="0">
                  <c:v>22.281005188727235</c:v>
                </c:pt>
                <c:pt idx="1">
                  <c:v>18.798114423305183</c:v>
                </c:pt>
                <c:pt idx="2">
                  <c:v>8.0781361277851254</c:v>
                </c:pt>
                <c:pt idx="3">
                  <c:v>12.018855766948148</c:v>
                </c:pt>
                <c:pt idx="4">
                  <c:v>38.823888493234307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3C-4E97-A7B3-810E1C574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6535064"/>
        <c:axId val="236535720"/>
      </c:barChart>
      <c:catAx>
        <c:axId val="23653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6535720"/>
        <c:crosses val="autoZero"/>
        <c:auto val="1"/>
        <c:lblAlgn val="ctr"/>
        <c:lblOffset val="100"/>
        <c:noMultiLvlLbl val="0"/>
      </c:catAx>
      <c:valAx>
        <c:axId val="236535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36535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374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9A-4684-ABD8-13F165D436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897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76-4BE3-A39A-A3E83DE7BB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9A-4684-ABD8-13F165D436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Проектория!$B$7:$B$9</c:f>
              <c:strCache>
                <c:ptCount val="3"/>
                <c:pt idx="0">
                  <c:v>основной </c:v>
                </c:pt>
                <c:pt idx="1">
                  <c:v>базовый </c:v>
                </c:pt>
                <c:pt idx="2">
                  <c:v>продвинутый</c:v>
                </c:pt>
              </c:strCache>
            </c:strRef>
          </c:cat>
          <c:val>
            <c:numRef>
              <c:f>Проектория!$C$7:$C$9</c:f>
              <c:numCache>
                <c:formatCode>General</c:formatCode>
                <c:ptCount val="3"/>
                <c:pt idx="0">
                  <c:v>438</c:v>
                </c:pt>
                <c:pt idx="1">
                  <c:v>861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9A-4684-ABD8-13F165D43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987232"/>
        <c:axId val="306986904"/>
      </c:barChart>
      <c:catAx>
        <c:axId val="30698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06986904"/>
        <c:crosses val="autoZero"/>
        <c:auto val="1"/>
        <c:lblAlgn val="ctr"/>
        <c:lblOffset val="100"/>
        <c:noMultiLvlLbl val="0"/>
      </c:catAx>
      <c:valAx>
        <c:axId val="3069869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698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BF9812-3B7F-42AC-8D2D-71B362C7CD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62FD62-4FA7-4CC3-ACC4-26798696DF2C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900" b="1" i="0" dirty="0" smtClean="0"/>
            <a:t>Уверенность и ум. </a:t>
          </a:r>
          <a:r>
            <a:rPr lang="ru-RU" sz="900" b="0" i="0" dirty="0" smtClean="0"/>
            <a:t>Становление успешного человека зависит от суммы знаний, умений и навыков, приобретаемых им в школе. Мы помогаем детям стать увереннее, понять свое будущее, сделать выбор, принять решение и достигнуть результатов</a:t>
          </a:r>
          <a:endParaRPr lang="ru-RU" sz="900" dirty="0"/>
        </a:p>
      </dgm:t>
    </dgm:pt>
    <dgm:pt modelId="{759052A5-8C28-4F5A-A3C3-B82588E1CE62}" type="parTrans" cxnId="{21AEBC83-F867-4867-B090-2A4FD5870BE1}">
      <dgm:prSet/>
      <dgm:spPr/>
      <dgm:t>
        <a:bodyPr/>
        <a:lstStyle/>
        <a:p>
          <a:endParaRPr lang="ru-RU"/>
        </a:p>
      </dgm:t>
    </dgm:pt>
    <dgm:pt modelId="{6540A888-CBE5-49DD-9FD9-452A2E53E31A}" type="sibTrans" cxnId="{21AEBC83-F867-4867-B090-2A4FD5870BE1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A32BBB76-45EB-4AFD-B521-FBB907AD2B85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900" b="1" i="0" dirty="0" smtClean="0"/>
            <a:t>Смелость. </a:t>
          </a:r>
          <a:r>
            <a:rPr lang="ru-RU" sz="900" b="0" i="0" dirty="0" smtClean="0"/>
            <a:t>Успешный человек достаточно смелый человек, так как он берет на себя ответственность за выполнение действий, за что другие никогда не взялись бы. </a:t>
          </a:r>
          <a:endParaRPr lang="ru-RU" sz="900" dirty="0"/>
        </a:p>
      </dgm:t>
    </dgm:pt>
    <dgm:pt modelId="{6FB16163-679E-4C22-BB42-E2385C70DD38}" type="parTrans" cxnId="{A48F5619-FA8D-4EA5-9053-D9A6163FC282}">
      <dgm:prSet/>
      <dgm:spPr/>
      <dgm:t>
        <a:bodyPr/>
        <a:lstStyle/>
        <a:p>
          <a:endParaRPr lang="ru-RU"/>
        </a:p>
      </dgm:t>
    </dgm:pt>
    <dgm:pt modelId="{B3BAADCB-B8E3-4AF5-8FE6-C3A1A3837D35}" type="sibTrans" cxnId="{A48F5619-FA8D-4EA5-9053-D9A6163FC282}">
      <dgm:prSet/>
      <dgm:spPr/>
      <dgm:t>
        <a:bodyPr/>
        <a:lstStyle/>
        <a:p>
          <a:endParaRPr lang="ru-RU"/>
        </a:p>
      </dgm:t>
    </dgm:pt>
    <dgm:pt modelId="{E197E8D7-7994-4A2B-900B-E9796EDE2D69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900" b="1" i="0" dirty="0" smtClean="0"/>
            <a:t>Профориентация</a:t>
          </a:r>
          <a:r>
            <a:rPr lang="ru-RU" sz="900" b="0" i="0" dirty="0" smtClean="0"/>
            <a:t> дает возможность подростку распознавать и ценить свои сильные стороны, активно участвовать в процессе планирования своей карьеры, развивать навыки принятия решений и самостоятельности, строить свою «лестницу успехов»</a:t>
          </a:r>
          <a:endParaRPr lang="ru-RU" sz="900" dirty="0"/>
        </a:p>
      </dgm:t>
    </dgm:pt>
    <dgm:pt modelId="{6B5B8DF2-91C9-46A6-BA88-BB6E1F9E9F5B}" type="parTrans" cxnId="{0906FAB7-A7AB-4CC4-9089-A663B997F456}">
      <dgm:prSet/>
      <dgm:spPr/>
      <dgm:t>
        <a:bodyPr/>
        <a:lstStyle/>
        <a:p>
          <a:endParaRPr lang="ru-RU"/>
        </a:p>
      </dgm:t>
    </dgm:pt>
    <dgm:pt modelId="{D6E1CC38-B2F7-4C21-B8A0-B55F9289E00E}" type="sibTrans" cxnId="{0906FAB7-A7AB-4CC4-9089-A663B997F456}">
      <dgm:prSet/>
      <dgm:spPr/>
      <dgm:t>
        <a:bodyPr/>
        <a:lstStyle/>
        <a:p>
          <a:endParaRPr lang="ru-RU"/>
        </a:p>
      </dgm:t>
    </dgm:pt>
    <dgm:pt modelId="{033F502A-EB7C-4002-A3EA-3D2BC465260D}">
      <dgm:prSet custT="1"/>
      <dgm:spPr>
        <a:solidFill>
          <a:srgbClr val="002060"/>
        </a:solidFill>
      </dgm:spPr>
      <dgm:t>
        <a:bodyPr/>
        <a:lstStyle/>
        <a:p>
          <a:r>
            <a:rPr lang="ru-RU" sz="1000" b="1" dirty="0" smtClean="0"/>
            <a:t>Характер. </a:t>
          </a:r>
          <a:r>
            <a:rPr lang="ru-RU" sz="1000" b="0" i="0" dirty="0" smtClean="0"/>
            <a:t>Оценка возможностей при выборе профессии; воспитание уважительного отношения к любой профессии</a:t>
          </a:r>
          <a:endParaRPr lang="ru-RU" sz="1000" dirty="0"/>
        </a:p>
      </dgm:t>
    </dgm:pt>
    <dgm:pt modelId="{AFF3D1E8-D20F-4D79-A8A3-CCAE99137F53}" type="parTrans" cxnId="{F45A8378-559A-4240-B5B5-0E7B7B575F2A}">
      <dgm:prSet/>
      <dgm:spPr/>
      <dgm:t>
        <a:bodyPr/>
        <a:lstStyle/>
        <a:p>
          <a:endParaRPr lang="ru-RU"/>
        </a:p>
      </dgm:t>
    </dgm:pt>
    <dgm:pt modelId="{3BE26D76-7BFA-4FEC-A344-0CCBB57243A0}" type="sibTrans" cxnId="{F45A8378-559A-4240-B5B5-0E7B7B575F2A}">
      <dgm:prSet/>
      <dgm:spPr/>
      <dgm:t>
        <a:bodyPr/>
        <a:lstStyle/>
        <a:p>
          <a:endParaRPr lang="ru-RU"/>
        </a:p>
      </dgm:t>
    </dgm:pt>
    <dgm:pt modelId="{2F0CF4F9-7EAE-4367-B4C9-864533DE1BA2}">
      <dgm:prSet custT="1"/>
      <dgm:spPr>
        <a:solidFill>
          <a:srgbClr val="002060"/>
        </a:solidFill>
      </dgm:spPr>
      <dgm:t>
        <a:bodyPr/>
        <a:lstStyle/>
        <a:p>
          <a:r>
            <a:rPr lang="ru-RU" sz="900" b="1" i="0" dirty="0" smtClean="0"/>
            <a:t>Единство</a:t>
          </a:r>
          <a:r>
            <a:rPr lang="ru-RU" sz="900" b="0" i="0" dirty="0" smtClean="0"/>
            <a:t> целей на всех структурных уровнях системы образования (общего, дополнительного и профессионального), единой стратегии в ходе решения задач профессиональной ориентации от уровня одной организации до общенациональных задач</a:t>
          </a:r>
          <a:endParaRPr lang="ru-RU" sz="900" dirty="0"/>
        </a:p>
      </dgm:t>
    </dgm:pt>
    <dgm:pt modelId="{2441322E-6B40-46D4-986F-820E8FC9BC9D}" type="parTrans" cxnId="{7BA1E961-9BC3-4AA7-AF4F-182B9BC711D3}">
      <dgm:prSet/>
      <dgm:spPr/>
      <dgm:t>
        <a:bodyPr/>
        <a:lstStyle/>
        <a:p>
          <a:endParaRPr lang="ru-RU"/>
        </a:p>
      </dgm:t>
    </dgm:pt>
    <dgm:pt modelId="{3DDE371A-9C73-4AFC-8BF5-63340E9CC93C}" type="sibTrans" cxnId="{7BA1E961-9BC3-4AA7-AF4F-182B9BC711D3}">
      <dgm:prSet/>
      <dgm:spPr/>
      <dgm:t>
        <a:bodyPr/>
        <a:lstStyle/>
        <a:p>
          <a:endParaRPr lang="ru-RU"/>
        </a:p>
      </dgm:t>
    </dgm:pt>
    <dgm:pt modelId="{F3924077-FA21-473E-B374-83916C20CF02}" type="pres">
      <dgm:prSet presAssocID="{36BF9812-3B7F-42AC-8D2D-71B362C7CD8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0D3EFB-1225-4DE9-BF5E-AB155B44A7DB}" type="pres">
      <dgm:prSet presAssocID="{36BF9812-3B7F-42AC-8D2D-71B362C7CD81}" presName="Name1" presStyleCnt="0"/>
      <dgm:spPr/>
    </dgm:pt>
    <dgm:pt modelId="{F363FE8C-8AF7-47D7-B30F-28344DFE1945}" type="pres">
      <dgm:prSet presAssocID="{36BF9812-3B7F-42AC-8D2D-71B362C7CD81}" presName="cycle" presStyleCnt="0"/>
      <dgm:spPr/>
    </dgm:pt>
    <dgm:pt modelId="{710702B9-E3E0-474E-A2A4-C89B5EA8080D}" type="pres">
      <dgm:prSet presAssocID="{36BF9812-3B7F-42AC-8D2D-71B362C7CD81}" presName="srcNode" presStyleLbl="node1" presStyleIdx="0" presStyleCnt="5"/>
      <dgm:spPr/>
    </dgm:pt>
    <dgm:pt modelId="{F2CF50EA-03BB-4EFF-94BF-16252D6E93A9}" type="pres">
      <dgm:prSet presAssocID="{36BF9812-3B7F-42AC-8D2D-71B362C7CD81}" presName="conn" presStyleLbl="parChTrans1D2" presStyleIdx="0" presStyleCnt="1"/>
      <dgm:spPr/>
      <dgm:t>
        <a:bodyPr/>
        <a:lstStyle/>
        <a:p>
          <a:endParaRPr lang="ru-RU"/>
        </a:p>
      </dgm:t>
    </dgm:pt>
    <dgm:pt modelId="{CEC8E8E1-9194-4684-A216-BAB6B9F87004}" type="pres">
      <dgm:prSet presAssocID="{36BF9812-3B7F-42AC-8D2D-71B362C7CD81}" presName="extraNode" presStyleLbl="node1" presStyleIdx="0" presStyleCnt="5"/>
      <dgm:spPr/>
    </dgm:pt>
    <dgm:pt modelId="{59CBBCC1-D813-4380-8C8B-B909A4BEEE68}" type="pres">
      <dgm:prSet presAssocID="{36BF9812-3B7F-42AC-8D2D-71B362C7CD81}" presName="dstNode" presStyleLbl="node1" presStyleIdx="0" presStyleCnt="5"/>
      <dgm:spPr/>
    </dgm:pt>
    <dgm:pt modelId="{5202471C-3DBA-4E0C-AEAC-C880DACEF0AC}" type="pres">
      <dgm:prSet presAssocID="{A462FD62-4FA7-4CC3-ACC4-26798696DF2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A5D6F-8479-4836-BE23-4A5699B45C08}" type="pres">
      <dgm:prSet presAssocID="{A462FD62-4FA7-4CC3-ACC4-26798696DF2C}" presName="accent_1" presStyleCnt="0"/>
      <dgm:spPr/>
    </dgm:pt>
    <dgm:pt modelId="{535540DC-2C50-404A-9282-A0B6AB35FA72}" type="pres">
      <dgm:prSet presAssocID="{A462FD62-4FA7-4CC3-ACC4-26798696DF2C}" presName="accentRepeatNode" presStyleLbl="solidFgAcc1" presStyleIdx="0" presStyleCnt="5"/>
      <dgm:spPr/>
    </dgm:pt>
    <dgm:pt modelId="{8BE111C9-5FE5-4CBD-92EF-A4DF0B5CCC4C}" type="pres">
      <dgm:prSet presAssocID="{A32BBB76-45EB-4AFD-B521-FBB907AD2B8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BEF5A-A8D2-411B-9DE8-077150C03892}" type="pres">
      <dgm:prSet presAssocID="{A32BBB76-45EB-4AFD-B521-FBB907AD2B85}" presName="accent_2" presStyleCnt="0"/>
      <dgm:spPr/>
    </dgm:pt>
    <dgm:pt modelId="{743D7B53-27EB-4FEF-B835-8EE84D0D787F}" type="pres">
      <dgm:prSet presAssocID="{A32BBB76-45EB-4AFD-B521-FBB907AD2B85}" presName="accentRepeatNode" presStyleLbl="solidFgAcc1" presStyleIdx="1" presStyleCnt="5"/>
      <dgm:spPr/>
    </dgm:pt>
    <dgm:pt modelId="{430E49EF-9A5E-4D1F-A7EF-68E1F9ED3D93}" type="pres">
      <dgm:prSet presAssocID="{E197E8D7-7994-4A2B-900B-E9796EDE2D6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13630-88AA-41F7-9C7A-925D40782FF9}" type="pres">
      <dgm:prSet presAssocID="{E197E8D7-7994-4A2B-900B-E9796EDE2D69}" presName="accent_3" presStyleCnt="0"/>
      <dgm:spPr/>
    </dgm:pt>
    <dgm:pt modelId="{8B93D85B-B990-4502-A272-C639B98C472C}" type="pres">
      <dgm:prSet presAssocID="{E197E8D7-7994-4A2B-900B-E9796EDE2D69}" presName="accentRepeatNode" presStyleLbl="solidFgAcc1" presStyleIdx="2" presStyleCnt="5"/>
      <dgm:spPr/>
    </dgm:pt>
    <dgm:pt modelId="{5DE14C57-96B0-4F57-813F-31D5D35DBE00}" type="pres">
      <dgm:prSet presAssocID="{2F0CF4F9-7EAE-4367-B4C9-864533DE1BA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A2268-61AD-435D-A885-53AD30938A22}" type="pres">
      <dgm:prSet presAssocID="{2F0CF4F9-7EAE-4367-B4C9-864533DE1BA2}" presName="accent_4" presStyleCnt="0"/>
      <dgm:spPr/>
    </dgm:pt>
    <dgm:pt modelId="{7A012405-F074-416E-9A4E-558E2D94AE86}" type="pres">
      <dgm:prSet presAssocID="{2F0CF4F9-7EAE-4367-B4C9-864533DE1BA2}" presName="accentRepeatNode" presStyleLbl="solidFgAcc1" presStyleIdx="3" presStyleCnt="5"/>
      <dgm:spPr/>
    </dgm:pt>
    <dgm:pt modelId="{1297521B-ADBE-4293-8641-5B7B0F250B1C}" type="pres">
      <dgm:prSet presAssocID="{033F502A-EB7C-4002-A3EA-3D2BC465260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B262A-9B88-4C68-8FB7-F9419DBF31D4}" type="pres">
      <dgm:prSet presAssocID="{033F502A-EB7C-4002-A3EA-3D2BC465260D}" presName="accent_5" presStyleCnt="0"/>
      <dgm:spPr/>
    </dgm:pt>
    <dgm:pt modelId="{46B270B2-9822-4908-A5E1-4BC75470FAAA}" type="pres">
      <dgm:prSet presAssocID="{033F502A-EB7C-4002-A3EA-3D2BC465260D}" presName="accentRepeatNode" presStyleLbl="solidFgAcc1" presStyleIdx="4" presStyleCnt="5"/>
      <dgm:spPr/>
    </dgm:pt>
  </dgm:ptLst>
  <dgm:cxnLst>
    <dgm:cxn modelId="{0F3515D5-D0CC-43B6-8ED7-ACE5F518563F}" type="presOf" srcId="{36BF9812-3B7F-42AC-8D2D-71B362C7CD81}" destId="{F3924077-FA21-473E-B374-83916C20CF02}" srcOrd="0" destOrd="0" presId="urn:microsoft.com/office/officeart/2008/layout/VerticalCurvedList"/>
    <dgm:cxn modelId="{CFB15AEA-1903-4B49-8BD8-82D88B6826D2}" type="presOf" srcId="{A32BBB76-45EB-4AFD-B521-FBB907AD2B85}" destId="{8BE111C9-5FE5-4CBD-92EF-A4DF0B5CCC4C}" srcOrd="0" destOrd="0" presId="urn:microsoft.com/office/officeart/2008/layout/VerticalCurvedList"/>
    <dgm:cxn modelId="{21AEBC83-F867-4867-B090-2A4FD5870BE1}" srcId="{36BF9812-3B7F-42AC-8D2D-71B362C7CD81}" destId="{A462FD62-4FA7-4CC3-ACC4-26798696DF2C}" srcOrd="0" destOrd="0" parTransId="{759052A5-8C28-4F5A-A3C3-B82588E1CE62}" sibTransId="{6540A888-CBE5-49DD-9FD9-452A2E53E31A}"/>
    <dgm:cxn modelId="{A48F5619-FA8D-4EA5-9053-D9A6163FC282}" srcId="{36BF9812-3B7F-42AC-8D2D-71B362C7CD81}" destId="{A32BBB76-45EB-4AFD-B521-FBB907AD2B85}" srcOrd="1" destOrd="0" parTransId="{6FB16163-679E-4C22-BB42-E2385C70DD38}" sibTransId="{B3BAADCB-B8E3-4AF5-8FE6-C3A1A3837D35}"/>
    <dgm:cxn modelId="{0906FAB7-A7AB-4CC4-9089-A663B997F456}" srcId="{36BF9812-3B7F-42AC-8D2D-71B362C7CD81}" destId="{E197E8D7-7994-4A2B-900B-E9796EDE2D69}" srcOrd="2" destOrd="0" parTransId="{6B5B8DF2-91C9-46A6-BA88-BB6E1F9E9F5B}" sibTransId="{D6E1CC38-B2F7-4C21-B8A0-B55F9289E00E}"/>
    <dgm:cxn modelId="{7BA1E961-9BC3-4AA7-AF4F-182B9BC711D3}" srcId="{36BF9812-3B7F-42AC-8D2D-71B362C7CD81}" destId="{2F0CF4F9-7EAE-4367-B4C9-864533DE1BA2}" srcOrd="3" destOrd="0" parTransId="{2441322E-6B40-46D4-986F-820E8FC9BC9D}" sibTransId="{3DDE371A-9C73-4AFC-8BF5-63340E9CC93C}"/>
    <dgm:cxn modelId="{D3BD4641-E833-43A2-8A2D-B3B590EE88E5}" type="presOf" srcId="{2F0CF4F9-7EAE-4367-B4C9-864533DE1BA2}" destId="{5DE14C57-96B0-4F57-813F-31D5D35DBE00}" srcOrd="0" destOrd="0" presId="urn:microsoft.com/office/officeart/2008/layout/VerticalCurvedList"/>
    <dgm:cxn modelId="{F45A8378-559A-4240-B5B5-0E7B7B575F2A}" srcId="{36BF9812-3B7F-42AC-8D2D-71B362C7CD81}" destId="{033F502A-EB7C-4002-A3EA-3D2BC465260D}" srcOrd="4" destOrd="0" parTransId="{AFF3D1E8-D20F-4D79-A8A3-CCAE99137F53}" sibTransId="{3BE26D76-7BFA-4FEC-A344-0CCBB57243A0}"/>
    <dgm:cxn modelId="{26727821-1FDD-4FFF-8B92-AAED1AB31F95}" type="presOf" srcId="{6540A888-CBE5-49DD-9FD9-452A2E53E31A}" destId="{F2CF50EA-03BB-4EFF-94BF-16252D6E93A9}" srcOrd="0" destOrd="0" presId="urn:microsoft.com/office/officeart/2008/layout/VerticalCurvedList"/>
    <dgm:cxn modelId="{B29ACF32-7C3D-4E3A-8959-9E53D15729EC}" type="presOf" srcId="{033F502A-EB7C-4002-A3EA-3D2BC465260D}" destId="{1297521B-ADBE-4293-8641-5B7B0F250B1C}" srcOrd="0" destOrd="0" presId="urn:microsoft.com/office/officeart/2008/layout/VerticalCurvedList"/>
    <dgm:cxn modelId="{33451902-44F9-4B4B-9CE4-3912D9D7B5B1}" type="presOf" srcId="{E197E8D7-7994-4A2B-900B-E9796EDE2D69}" destId="{430E49EF-9A5E-4D1F-A7EF-68E1F9ED3D93}" srcOrd="0" destOrd="0" presId="urn:microsoft.com/office/officeart/2008/layout/VerticalCurvedList"/>
    <dgm:cxn modelId="{E5373780-B025-4F46-9DD6-154FA9442381}" type="presOf" srcId="{A462FD62-4FA7-4CC3-ACC4-26798696DF2C}" destId="{5202471C-3DBA-4E0C-AEAC-C880DACEF0AC}" srcOrd="0" destOrd="0" presId="urn:microsoft.com/office/officeart/2008/layout/VerticalCurvedList"/>
    <dgm:cxn modelId="{F15959C3-6507-457C-8C9B-DC5DB58386DF}" type="presParOf" srcId="{F3924077-FA21-473E-B374-83916C20CF02}" destId="{420D3EFB-1225-4DE9-BF5E-AB155B44A7DB}" srcOrd="0" destOrd="0" presId="urn:microsoft.com/office/officeart/2008/layout/VerticalCurvedList"/>
    <dgm:cxn modelId="{4F823E01-C1D7-4439-9C41-F228F12AB5D1}" type="presParOf" srcId="{420D3EFB-1225-4DE9-BF5E-AB155B44A7DB}" destId="{F363FE8C-8AF7-47D7-B30F-28344DFE1945}" srcOrd="0" destOrd="0" presId="urn:microsoft.com/office/officeart/2008/layout/VerticalCurvedList"/>
    <dgm:cxn modelId="{A8AA1E5D-F2CE-4F1A-B11D-C18548F977CC}" type="presParOf" srcId="{F363FE8C-8AF7-47D7-B30F-28344DFE1945}" destId="{710702B9-E3E0-474E-A2A4-C89B5EA8080D}" srcOrd="0" destOrd="0" presId="urn:microsoft.com/office/officeart/2008/layout/VerticalCurvedList"/>
    <dgm:cxn modelId="{74B3B3C5-9796-4253-BEC5-C134B61C4B53}" type="presParOf" srcId="{F363FE8C-8AF7-47D7-B30F-28344DFE1945}" destId="{F2CF50EA-03BB-4EFF-94BF-16252D6E93A9}" srcOrd="1" destOrd="0" presId="urn:microsoft.com/office/officeart/2008/layout/VerticalCurvedList"/>
    <dgm:cxn modelId="{FAE833DB-8A92-469F-9F19-209FD018A3E1}" type="presParOf" srcId="{F363FE8C-8AF7-47D7-B30F-28344DFE1945}" destId="{CEC8E8E1-9194-4684-A216-BAB6B9F87004}" srcOrd="2" destOrd="0" presId="urn:microsoft.com/office/officeart/2008/layout/VerticalCurvedList"/>
    <dgm:cxn modelId="{A8C1463A-D828-4F6B-A88D-F0F6D998C531}" type="presParOf" srcId="{F363FE8C-8AF7-47D7-B30F-28344DFE1945}" destId="{59CBBCC1-D813-4380-8C8B-B909A4BEEE68}" srcOrd="3" destOrd="0" presId="urn:microsoft.com/office/officeart/2008/layout/VerticalCurvedList"/>
    <dgm:cxn modelId="{4D366EFA-FA4A-4373-99A7-B69501E8F432}" type="presParOf" srcId="{420D3EFB-1225-4DE9-BF5E-AB155B44A7DB}" destId="{5202471C-3DBA-4E0C-AEAC-C880DACEF0AC}" srcOrd="1" destOrd="0" presId="urn:microsoft.com/office/officeart/2008/layout/VerticalCurvedList"/>
    <dgm:cxn modelId="{F10BC680-E11E-4218-B50C-9ED71C1099DC}" type="presParOf" srcId="{420D3EFB-1225-4DE9-BF5E-AB155B44A7DB}" destId="{C8CA5D6F-8479-4836-BE23-4A5699B45C08}" srcOrd="2" destOrd="0" presId="urn:microsoft.com/office/officeart/2008/layout/VerticalCurvedList"/>
    <dgm:cxn modelId="{51EA73DA-AD72-47C2-BB81-974453BFF187}" type="presParOf" srcId="{C8CA5D6F-8479-4836-BE23-4A5699B45C08}" destId="{535540DC-2C50-404A-9282-A0B6AB35FA72}" srcOrd="0" destOrd="0" presId="urn:microsoft.com/office/officeart/2008/layout/VerticalCurvedList"/>
    <dgm:cxn modelId="{C867E058-D6E1-442D-9103-C00CBA2046D5}" type="presParOf" srcId="{420D3EFB-1225-4DE9-BF5E-AB155B44A7DB}" destId="{8BE111C9-5FE5-4CBD-92EF-A4DF0B5CCC4C}" srcOrd="3" destOrd="0" presId="urn:microsoft.com/office/officeart/2008/layout/VerticalCurvedList"/>
    <dgm:cxn modelId="{F2B4B697-BA04-4364-B632-4BBCB584F6CB}" type="presParOf" srcId="{420D3EFB-1225-4DE9-BF5E-AB155B44A7DB}" destId="{E12BEF5A-A8D2-411B-9DE8-077150C03892}" srcOrd="4" destOrd="0" presId="urn:microsoft.com/office/officeart/2008/layout/VerticalCurvedList"/>
    <dgm:cxn modelId="{89BCD533-79DA-425F-A6EF-588C7AF52C70}" type="presParOf" srcId="{E12BEF5A-A8D2-411B-9DE8-077150C03892}" destId="{743D7B53-27EB-4FEF-B835-8EE84D0D787F}" srcOrd="0" destOrd="0" presId="urn:microsoft.com/office/officeart/2008/layout/VerticalCurvedList"/>
    <dgm:cxn modelId="{A6A0E6D5-CA18-4C6A-8AD0-2A8B6CF79E84}" type="presParOf" srcId="{420D3EFB-1225-4DE9-BF5E-AB155B44A7DB}" destId="{430E49EF-9A5E-4D1F-A7EF-68E1F9ED3D93}" srcOrd="5" destOrd="0" presId="urn:microsoft.com/office/officeart/2008/layout/VerticalCurvedList"/>
    <dgm:cxn modelId="{EFA0D548-56C8-4FC6-8203-CDB0142D12EF}" type="presParOf" srcId="{420D3EFB-1225-4DE9-BF5E-AB155B44A7DB}" destId="{4F113630-88AA-41F7-9C7A-925D40782FF9}" srcOrd="6" destOrd="0" presId="urn:microsoft.com/office/officeart/2008/layout/VerticalCurvedList"/>
    <dgm:cxn modelId="{95469611-85CB-43A1-BFBC-6ABFCD43CCA0}" type="presParOf" srcId="{4F113630-88AA-41F7-9C7A-925D40782FF9}" destId="{8B93D85B-B990-4502-A272-C639B98C472C}" srcOrd="0" destOrd="0" presId="urn:microsoft.com/office/officeart/2008/layout/VerticalCurvedList"/>
    <dgm:cxn modelId="{E397F14D-ED6F-4CB0-80BE-466D33B1F2F5}" type="presParOf" srcId="{420D3EFB-1225-4DE9-BF5E-AB155B44A7DB}" destId="{5DE14C57-96B0-4F57-813F-31D5D35DBE00}" srcOrd="7" destOrd="0" presId="urn:microsoft.com/office/officeart/2008/layout/VerticalCurvedList"/>
    <dgm:cxn modelId="{5527761E-2C3C-4E05-8039-C8206AEC0029}" type="presParOf" srcId="{420D3EFB-1225-4DE9-BF5E-AB155B44A7DB}" destId="{058A2268-61AD-435D-A885-53AD30938A22}" srcOrd="8" destOrd="0" presId="urn:microsoft.com/office/officeart/2008/layout/VerticalCurvedList"/>
    <dgm:cxn modelId="{DEAABB1E-5536-4C01-BC2D-D0E7228934CC}" type="presParOf" srcId="{058A2268-61AD-435D-A885-53AD30938A22}" destId="{7A012405-F074-416E-9A4E-558E2D94AE86}" srcOrd="0" destOrd="0" presId="urn:microsoft.com/office/officeart/2008/layout/VerticalCurvedList"/>
    <dgm:cxn modelId="{914096AA-C136-4EF8-B7A6-F820F991D61A}" type="presParOf" srcId="{420D3EFB-1225-4DE9-BF5E-AB155B44A7DB}" destId="{1297521B-ADBE-4293-8641-5B7B0F250B1C}" srcOrd="9" destOrd="0" presId="urn:microsoft.com/office/officeart/2008/layout/VerticalCurvedList"/>
    <dgm:cxn modelId="{9E70EE29-0D95-4A6D-BC94-508F03E18BCF}" type="presParOf" srcId="{420D3EFB-1225-4DE9-BF5E-AB155B44A7DB}" destId="{F9DB262A-9B88-4C68-8FB7-F9419DBF31D4}" srcOrd="10" destOrd="0" presId="urn:microsoft.com/office/officeart/2008/layout/VerticalCurvedList"/>
    <dgm:cxn modelId="{6B5EA104-8D92-4A25-B809-A40BCDBED9F4}" type="presParOf" srcId="{F9DB262A-9B88-4C68-8FB7-F9419DBF31D4}" destId="{46B270B2-9822-4908-A5E1-4BC75470FA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239FE8-6011-4013-B30D-74A2C739A32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A9A5450-C9F2-424C-A353-FC036E9E0936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altLang="ru-RU" sz="1000" b="1" dirty="0" smtClean="0">
              <a:latin typeface="+mn-lt"/>
              <a:cs typeface="Microsoft Sans Serif" panose="020B0604020202020204" pitchFamily="34" charset="0"/>
            </a:rPr>
            <a:t>Развитие системы профориентации и  его нацеленности на </a:t>
          </a:r>
          <a:r>
            <a:rPr lang="ru-RU" altLang="ru-RU" sz="1000" b="1" dirty="0" err="1" smtClean="0">
              <a:latin typeface="+mn-lt"/>
              <a:cs typeface="Microsoft Sans Serif" panose="020B0604020202020204" pitchFamily="34" charset="0"/>
            </a:rPr>
            <a:t>практикоориентированность</a:t>
          </a:r>
          <a:endParaRPr lang="ru-RU" sz="1000" b="1" dirty="0">
            <a:latin typeface="+mn-lt"/>
          </a:endParaRPr>
        </a:p>
      </dgm:t>
    </dgm:pt>
    <dgm:pt modelId="{9791CF8D-CFC1-402C-9FFF-A3A0F32F7A80}" type="parTrans" cxnId="{BE59D0A5-7EA0-40B9-9287-689F78D36461}">
      <dgm:prSet/>
      <dgm:spPr/>
      <dgm:t>
        <a:bodyPr/>
        <a:lstStyle/>
        <a:p>
          <a:endParaRPr lang="ru-RU" sz="1000" b="1">
            <a:latin typeface="+mn-lt"/>
          </a:endParaRPr>
        </a:p>
      </dgm:t>
    </dgm:pt>
    <dgm:pt modelId="{F95C9ABC-3D40-44C2-A5D0-CE2882B67A6C}" type="sibTrans" cxnId="{BE59D0A5-7EA0-40B9-9287-689F78D36461}">
      <dgm:prSet custT="1"/>
      <dgm:spPr/>
      <dgm:t>
        <a:bodyPr/>
        <a:lstStyle/>
        <a:p>
          <a:endParaRPr lang="ru-RU" sz="1000" b="1">
            <a:latin typeface="+mn-lt"/>
          </a:endParaRPr>
        </a:p>
      </dgm:t>
    </dgm:pt>
    <dgm:pt modelId="{00ECB95B-4939-4749-91C2-E400D7F85EEE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000" b="1" dirty="0" smtClean="0">
              <a:latin typeface="+mn-lt"/>
            </a:rPr>
            <a:t>Осознанный выбор профессии и решение вопроса обеспечения квалифицированными кадрами </a:t>
          </a:r>
          <a:endParaRPr lang="ru-RU" sz="1000" b="1" dirty="0">
            <a:latin typeface="+mn-lt"/>
          </a:endParaRPr>
        </a:p>
      </dgm:t>
    </dgm:pt>
    <dgm:pt modelId="{BA7DE5B1-094B-4498-AE3A-6BD246E552FD}" type="parTrans" cxnId="{BCBB28A4-530C-4E37-8B83-32AA73FB97DB}">
      <dgm:prSet/>
      <dgm:spPr/>
      <dgm:t>
        <a:bodyPr/>
        <a:lstStyle/>
        <a:p>
          <a:endParaRPr lang="ru-RU" sz="1000" b="1">
            <a:latin typeface="+mn-lt"/>
          </a:endParaRPr>
        </a:p>
      </dgm:t>
    </dgm:pt>
    <dgm:pt modelId="{42FFF4AE-48BE-431A-93E8-DAB1F4B4F83F}" type="sibTrans" cxnId="{BCBB28A4-530C-4E37-8B83-32AA73FB97DB}">
      <dgm:prSet custT="1"/>
      <dgm:spPr/>
      <dgm:t>
        <a:bodyPr/>
        <a:lstStyle/>
        <a:p>
          <a:endParaRPr lang="ru-RU" sz="1000" b="1">
            <a:latin typeface="+mn-lt"/>
          </a:endParaRPr>
        </a:p>
      </dgm:t>
    </dgm:pt>
    <dgm:pt modelId="{84D72C5D-E913-4623-BA50-B95ADC66C6E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altLang="ru-RU" sz="1000" b="1" dirty="0" smtClean="0">
              <a:latin typeface="+mn-lt"/>
              <a:cs typeface="Microsoft Sans Serif" panose="020B0604020202020204" pitchFamily="34" charset="0"/>
            </a:rPr>
            <a:t>Достижение кадрового и технологического </a:t>
          </a:r>
          <a:r>
            <a:rPr lang="ru-RU" altLang="ru-RU" sz="1000" b="1" dirty="0" smtClean="0">
              <a:latin typeface="+mn-lt"/>
              <a:cs typeface="Microsoft Sans Serif" panose="020B0604020202020204" pitchFamily="34" charset="0"/>
            </a:rPr>
            <a:t>лидерства</a:t>
          </a:r>
          <a:endParaRPr lang="ru-RU" sz="1000" b="1" dirty="0">
            <a:latin typeface="+mn-lt"/>
          </a:endParaRPr>
        </a:p>
      </dgm:t>
    </dgm:pt>
    <dgm:pt modelId="{E9A6B53F-FDA3-4AD7-9570-99FB25AC7AB2}" type="parTrans" cxnId="{18FDBF01-02AD-4873-98D8-290ED44EC1CF}">
      <dgm:prSet/>
      <dgm:spPr/>
      <dgm:t>
        <a:bodyPr/>
        <a:lstStyle/>
        <a:p>
          <a:endParaRPr lang="ru-RU" sz="1000" b="1">
            <a:latin typeface="+mn-lt"/>
          </a:endParaRPr>
        </a:p>
      </dgm:t>
    </dgm:pt>
    <dgm:pt modelId="{57A8AD23-D348-4CA7-A337-13575329601D}" type="sibTrans" cxnId="{18FDBF01-02AD-4873-98D8-290ED44EC1CF}">
      <dgm:prSet/>
      <dgm:spPr/>
      <dgm:t>
        <a:bodyPr/>
        <a:lstStyle/>
        <a:p>
          <a:endParaRPr lang="ru-RU" sz="1000" b="1">
            <a:latin typeface="+mn-lt"/>
          </a:endParaRPr>
        </a:p>
      </dgm:t>
    </dgm:pt>
    <dgm:pt modelId="{43179EA6-C607-4960-A1A0-C5FC38CFB427}" type="pres">
      <dgm:prSet presAssocID="{09239FE8-6011-4013-B30D-74A2C739A32D}" presName="Name0" presStyleCnt="0">
        <dgm:presLayoutVars>
          <dgm:dir/>
          <dgm:resizeHandles val="exact"/>
        </dgm:presLayoutVars>
      </dgm:prSet>
      <dgm:spPr/>
    </dgm:pt>
    <dgm:pt modelId="{8144D71A-E601-48D6-9DE0-1EF8EB1B9E07}" type="pres">
      <dgm:prSet presAssocID="{2A9A5450-C9F2-424C-A353-FC036E9E0936}" presName="node" presStyleLbl="node1" presStyleIdx="0" presStyleCnt="3" custScaleX="113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ABD49-382C-48C4-B693-15E278A6B033}" type="pres">
      <dgm:prSet presAssocID="{F95C9ABC-3D40-44C2-A5D0-CE2882B67A6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A6F9EC2-906A-401C-B7B5-1D2B48CC46B9}" type="pres">
      <dgm:prSet presAssocID="{F95C9ABC-3D40-44C2-A5D0-CE2882B67A6C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3638371E-DB9F-43AF-A817-6955F0B4853F}" type="pres">
      <dgm:prSet presAssocID="{00ECB95B-4939-4749-91C2-E400D7F85EEE}" presName="node" presStyleLbl="node1" presStyleIdx="1" presStyleCnt="3" custScaleX="109750" custLinFactNeighborX="2179" custLinFactNeighborY="-29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055A0-E13B-4ADA-9DF3-F2F086F7935D}" type="pres">
      <dgm:prSet presAssocID="{42FFF4AE-48BE-431A-93E8-DAB1F4B4F83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B1FD297-7617-42B8-BB98-D2C906D7BEBD}" type="pres">
      <dgm:prSet presAssocID="{42FFF4AE-48BE-431A-93E8-DAB1F4B4F8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D7588DB-3CE5-463D-BFED-248066974347}" type="pres">
      <dgm:prSet presAssocID="{84D72C5D-E913-4623-BA50-B95ADC66C6E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59D0A5-7EA0-40B9-9287-689F78D36461}" srcId="{09239FE8-6011-4013-B30D-74A2C739A32D}" destId="{2A9A5450-C9F2-424C-A353-FC036E9E0936}" srcOrd="0" destOrd="0" parTransId="{9791CF8D-CFC1-402C-9FFF-A3A0F32F7A80}" sibTransId="{F95C9ABC-3D40-44C2-A5D0-CE2882B67A6C}"/>
    <dgm:cxn modelId="{6976D6C7-B3DB-41C5-A17A-FBB19D2FF951}" type="presOf" srcId="{F95C9ABC-3D40-44C2-A5D0-CE2882B67A6C}" destId="{63CABD49-382C-48C4-B693-15E278A6B033}" srcOrd="0" destOrd="0" presId="urn:microsoft.com/office/officeart/2005/8/layout/process1"/>
    <dgm:cxn modelId="{47A4450E-51DE-4CC9-B407-1CF26108A67D}" type="presOf" srcId="{42FFF4AE-48BE-431A-93E8-DAB1F4B4F83F}" destId="{19B055A0-E13B-4ADA-9DF3-F2F086F7935D}" srcOrd="0" destOrd="0" presId="urn:microsoft.com/office/officeart/2005/8/layout/process1"/>
    <dgm:cxn modelId="{18FDBF01-02AD-4873-98D8-290ED44EC1CF}" srcId="{09239FE8-6011-4013-B30D-74A2C739A32D}" destId="{84D72C5D-E913-4623-BA50-B95ADC66C6E0}" srcOrd="2" destOrd="0" parTransId="{E9A6B53F-FDA3-4AD7-9570-99FB25AC7AB2}" sibTransId="{57A8AD23-D348-4CA7-A337-13575329601D}"/>
    <dgm:cxn modelId="{60337827-EDF5-494A-811B-AAED249B0A45}" type="presOf" srcId="{2A9A5450-C9F2-424C-A353-FC036E9E0936}" destId="{8144D71A-E601-48D6-9DE0-1EF8EB1B9E07}" srcOrd="0" destOrd="0" presId="urn:microsoft.com/office/officeart/2005/8/layout/process1"/>
    <dgm:cxn modelId="{773B8D6E-D3C0-4786-BA2B-89CC53178108}" type="presOf" srcId="{F95C9ABC-3D40-44C2-A5D0-CE2882B67A6C}" destId="{0A6F9EC2-906A-401C-B7B5-1D2B48CC46B9}" srcOrd="1" destOrd="0" presId="urn:microsoft.com/office/officeart/2005/8/layout/process1"/>
    <dgm:cxn modelId="{BCBB28A4-530C-4E37-8B83-32AA73FB97DB}" srcId="{09239FE8-6011-4013-B30D-74A2C739A32D}" destId="{00ECB95B-4939-4749-91C2-E400D7F85EEE}" srcOrd="1" destOrd="0" parTransId="{BA7DE5B1-094B-4498-AE3A-6BD246E552FD}" sibTransId="{42FFF4AE-48BE-431A-93E8-DAB1F4B4F83F}"/>
    <dgm:cxn modelId="{4C6BA00A-C2FD-4E80-8BE9-8F8A27135FA4}" type="presOf" srcId="{84D72C5D-E913-4623-BA50-B95ADC66C6E0}" destId="{FD7588DB-3CE5-463D-BFED-248066974347}" srcOrd="0" destOrd="0" presId="urn:microsoft.com/office/officeart/2005/8/layout/process1"/>
    <dgm:cxn modelId="{B9AA023A-9EBD-4D53-A432-04B3CD3B9072}" type="presOf" srcId="{09239FE8-6011-4013-B30D-74A2C739A32D}" destId="{43179EA6-C607-4960-A1A0-C5FC38CFB427}" srcOrd="0" destOrd="0" presId="urn:microsoft.com/office/officeart/2005/8/layout/process1"/>
    <dgm:cxn modelId="{D490478E-A598-4455-B688-8A133E029923}" type="presOf" srcId="{42FFF4AE-48BE-431A-93E8-DAB1F4B4F83F}" destId="{EB1FD297-7617-42B8-BB98-D2C906D7BEBD}" srcOrd="1" destOrd="0" presId="urn:microsoft.com/office/officeart/2005/8/layout/process1"/>
    <dgm:cxn modelId="{F1B4ED85-B2D5-4C8C-97AD-9E2B9E52A088}" type="presOf" srcId="{00ECB95B-4939-4749-91C2-E400D7F85EEE}" destId="{3638371E-DB9F-43AF-A817-6955F0B4853F}" srcOrd="0" destOrd="0" presId="urn:microsoft.com/office/officeart/2005/8/layout/process1"/>
    <dgm:cxn modelId="{E86E17B0-6D83-4CEA-9EB8-EF9B0DBD17F8}" type="presParOf" srcId="{43179EA6-C607-4960-A1A0-C5FC38CFB427}" destId="{8144D71A-E601-48D6-9DE0-1EF8EB1B9E07}" srcOrd="0" destOrd="0" presId="urn:microsoft.com/office/officeart/2005/8/layout/process1"/>
    <dgm:cxn modelId="{158CBFB1-D741-4FA6-88F9-830DB4830CBB}" type="presParOf" srcId="{43179EA6-C607-4960-A1A0-C5FC38CFB427}" destId="{63CABD49-382C-48C4-B693-15E278A6B033}" srcOrd="1" destOrd="0" presId="urn:microsoft.com/office/officeart/2005/8/layout/process1"/>
    <dgm:cxn modelId="{F68901FF-A2C5-4FFB-AD65-70B6A0BCF544}" type="presParOf" srcId="{63CABD49-382C-48C4-B693-15E278A6B033}" destId="{0A6F9EC2-906A-401C-B7B5-1D2B48CC46B9}" srcOrd="0" destOrd="0" presId="urn:microsoft.com/office/officeart/2005/8/layout/process1"/>
    <dgm:cxn modelId="{34FAE654-8ECE-4D25-8466-335608249E27}" type="presParOf" srcId="{43179EA6-C607-4960-A1A0-C5FC38CFB427}" destId="{3638371E-DB9F-43AF-A817-6955F0B4853F}" srcOrd="2" destOrd="0" presId="urn:microsoft.com/office/officeart/2005/8/layout/process1"/>
    <dgm:cxn modelId="{DDD7B72E-461E-4D67-BD5E-03F9A09A13A4}" type="presParOf" srcId="{43179EA6-C607-4960-A1A0-C5FC38CFB427}" destId="{19B055A0-E13B-4ADA-9DF3-F2F086F7935D}" srcOrd="3" destOrd="0" presId="urn:microsoft.com/office/officeart/2005/8/layout/process1"/>
    <dgm:cxn modelId="{595A1FC9-AAEA-4AA3-8A88-728CDB711822}" type="presParOf" srcId="{19B055A0-E13B-4ADA-9DF3-F2F086F7935D}" destId="{EB1FD297-7617-42B8-BB98-D2C906D7BEBD}" srcOrd="0" destOrd="0" presId="urn:microsoft.com/office/officeart/2005/8/layout/process1"/>
    <dgm:cxn modelId="{78A2A3B0-A1EE-46F4-AFDE-7F599616CA98}" type="presParOf" srcId="{43179EA6-C607-4960-A1A0-C5FC38CFB427}" destId="{FD7588DB-3CE5-463D-BFED-248066974347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BF9812-3B7F-42AC-8D2D-71B362C7CD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62FD62-4FA7-4CC3-ACC4-26798696DF2C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1400" b="1" i="0" dirty="0" err="1" smtClean="0"/>
            <a:t>Укымышлы</a:t>
          </a:r>
          <a:r>
            <a:rPr lang="ru-RU" sz="1400" b="1" i="0" dirty="0" smtClean="0"/>
            <a:t>. </a:t>
          </a:r>
          <a:r>
            <a:rPr lang="ru-RU" sz="1400" b="0" i="0" dirty="0" err="1" smtClean="0"/>
            <a:t>Укымышлы</a:t>
          </a:r>
          <a:r>
            <a:rPr lang="ru-RU" sz="1400" b="0" i="0" dirty="0" smtClean="0"/>
            <a:t> </a:t>
          </a:r>
          <a:r>
            <a:rPr lang="ru-RU" sz="1400" b="0" i="0" dirty="0" err="1" smtClean="0"/>
            <a:t>шәхес</a:t>
          </a:r>
          <a:r>
            <a:rPr lang="ru-RU" sz="1400" b="0" i="0" dirty="0" smtClean="0"/>
            <a:t> </a:t>
          </a:r>
          <a:r>
            <a:rPr lang="ru-RU" sz="1400" b="0" i="0" dirty="0" err="1" smtClean="0">
              <a:latin typeface="+mn-lt"/>
            </a:rPr>
            <a:t>кен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ә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тормышта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һәр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уӊышка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ирешә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ала</a:t>
          </a:r>
          <a:endParaRPr lang="ru-RU" sz="1400" dirty="0">
            <a:latin typeface="+mn-lt"/>
          </a:endParaRPr>
        </a:p>
      </dgm:t>
    </dgm:pt>
    <dgm:pt modelId="{759052A5-8C28-4F5A-A3C3-B82588E1CE62}" type="parTrans" cxnId="{21AEBC83-F867-4867-B090-2A4FD5870BE1}">
      <dgm:prSet/>
      <dgm:spPr/>
      <dgm:t>
        <a:bodyPr/>
        <a:lstStyle/>
        <a:p>
          <a:endParaRPr lang="ru-RU"/>
        </a:p>
      </dgm:t>
    </dgm:pt>
    <dgm:pt modelId="{6540A888-CBE5-49DD-9FD9-452A2E53E31A}" type="sibTrans" cxnId="{21AEBC83-F867-4867-B090-2A4FD5870BE1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A32BBB76-45EB-4AFD-B521-FBB907AD2B85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1400" b="1" i="0" dirty="0" err="1" smtClean="0">
              <a:latin typeface="+mn-lt"/>
            </a:rPr>
            <a:t>Н</a:t>
          </a:r>
          <a:r>
            <a:rPr lang="ru-RU" sz="1400" b="1" i="0" dirty="0" err="1" smtClean="0">
              <a:latin typeface="+mn-lt"/>
              <a:cs typeface="Times New Roman" panose="02020603050405020304" pitchFamily="18" charset="0"/>
            </a:rPr>
            <a:t>әтиҗәле</a:t>
          </a:r>
          <a:r>
            <a:rPr lang="ru-RU" sz="1400" b="1" i="0" dirty="0" smtClean="0">
              <a:latin typeface="+mn-lt"/>
            </a:rPr>
            <a:t>. </a:t>
          </a:r>
          <a:r>
            <a:rPr lang="ru-RU" sz="1400" b="0" i="0" dirty="0" err="1" smtClean="0">
              <a:latin typeface="+mn-lt"/>
            </a:rPr>
            <a:t>Уӊай</a:t>
          </a:r>
          <a:r>
            <a:rPr lang="ru-RU" sz="1400" b="0" i="0" dirty="0" smtClean="0">
              <a:latin typeface="+mn-lt"/>
            </a:rPr>
            <a:t>, </a:t>
          </a:r>
          <a:r>
            <a:rPr lang="ru-RU" sz="1400" b="0" i="0" dirty="0" err="1" smtClean="0">
              <a:latin typeface="+mn-lt"/>
            </a:rPr>
            <a:t>н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әтиҗәле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эшкә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ирешү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өчен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тырышлык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кирәк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. «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Тырышкан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табар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, ташка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кадак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кагар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» -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дигәннәр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борынгылар</a:t>
          </a:r>
          <a:r>
            <a:rPr lang="ru-RU" sz="1400" b="0" i="0" dirty="0" smtClean="0">
              <a:latin typeface="+mn-lt"/>
            </a:rPr>
            <a:t>. </a:t>
          </a:r>
          <a:endParaRPr lang="ru-RU" sz="1400" dirty="0">
            <a:latin typeface="+mn-lt"/>
          </a:endParaRPr>
        </a:p>
      </dgm:t>
    </dgm:pt>
    <dgm:pt modelId="{6FB16163-679E-4C22-BB42-E2385C70DD38}" type="parTrans" cxnId="{A48F5619-FA8D-4EA5-9053-D9A6163FC282}">
      <dgm:prSet/>
      <dgm:spPr/>
      <dgm:t>
        <a:bodyPr/>
        <a:lstStyle/>
        <a:p>
          <a:endParaRPr lang="ru-RU"/>
        </a:p>
      </dgm:t>
    </dgm:pt>
    <dgm:pt modelId="{B3BAADCB-B8E3-4AF5-8FE6-C3A1A3837D35}" type="sibTrans" cxnId="{A48F5619-FA8D-4EA5-9053-D9A6163FC282}">
      <dgm:prSet/>
      <dgm:spPr/>
      <dgm:t>
        <a:bodyPr/>
        <a:lstStyle/>
        <a:p>
          <a:endParaRPr lang="ru-RU"/>
        </a:p>
      </dgm:t>
    </dgm:pt>
    <dgm:pt modelId="{E197E8D7-7994-4A2B-900B-E9796EDE2D69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1400" b="1" i="0" dirty="0" err="1" smtClean="0">
              <a:latin typeface="+mn-lt"/>
            </a:rPr>
            <a:t>Ышанычлы</a:t>
          </a:r>
          <a:r>
            <a:rPr lang="ru-RU" sz="1400" b="1" i="0" dirty="0" smtClean="0">
              <a:latin typeface="+mn-lt"/>
            </a:rPr>
            <a:t>.</a:t>
          </a:r>
          <a:r>
            <a:rPr lang="ru-RU" sz="1400" b="0" i="0" dirty="0" smtClean="0">
              <a:latin typeface="+mn-lt"/>
            </a:rPr>
            <a:t> 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Һәр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эшне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ышанычлы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чыганакларга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алдынгы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программаларга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таянып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алып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барабыз</a:t>
          </a:r>
          <a:endParaRPr lang="ru-RU" sz="1400" dirty="0">
            <a:latin typeface="+mn-lt"/>
          </a:endParaRPr>
        </a:p>
      </dgm:t>
    </dgm:pt>
    <dgm:pt modelId="{6B5B8DF2-91C9-46A6-BA88-BB6E1F9E9F5B}" type="parTrans" cxnId="{0906FAB7-A7AB-4CC4-9089-A663B997F456}">
      <dgm:prSet/>
      <dgm:spPr/>
      <dgm:t>
        <a:bodyPr/>
        <a:lstStyle/>
        <a:p>
          <a:endParaRPr lang="ru-RU"/>
        </a:p>
      </dgm:t>
    </dgm:pt>
    <dgm:pt modelId="{D6E1CC38-B2F7-4C21-B8A0-B55F9289E00E}" type="sibTrans" cxnId="{0906FAB7-A7AB-4CC4-9089-A663B997F456}">
      <dgm:prSet/>
      <dgm:spPr/>
      <dgm:t>
        <a:bodyPr/>
        <a:lstStyle/>
        <a:p>
          <a:endParaRPr lang="ru-RU"/>
        </a:p>
      </dgm:t>
    </dgm:pt>
    <dgm:pt modelId="{033F502A-EB7C-4002-A3EA-3D2BC465260D}">
      <dgm:prSet custT="1"/>
      <dgm:spPr>
        <a:solidFill>
          <a:srgbClr val="002060"/>
        </a:solidFill>
      </dgm:spPr>
      <dgm:t>
        <a:bodyPr/>
        <a:lstStyle/>
        <a:p>
          <a:r>
            <a:rPr lang="ru-RU" sz="1400" b="1" dirty="0" err="1" smtClean="0">
              <a:latin typeface="+mn-lt"/>
            </a:rPr>
            <a:t>Шө</a:t>
          </a:r>
          <a:r>
            <a:rPr lang="ru-RU" sz="1400" b="1" dirty="0" err="1" smtClean="0">
              <a:latin typeface="+mn-lt"/>
              <a:cs typeface="Times New Roman" panose="02020603050405020304" pitchFamily="18" charset="0"/>
            </a:rPr>
            <a:t>һрәтле</a:t>
          </a:r>
          <a:r>
            <a:rPr lang="ru-RU" sz="1400" b="1" dirty="0" smtClean="0">
              <a:latin typeface="+mn-lt"/>
            </a:rPr>
            <a:t>. </a:t>
          </a:r>
          <a:r>
            <a:rPr lang="ru-RU" sz="1400" b="0" i="0" dirty="0" smtClean="0">
              <a:latin typeface="+mn-lt"/>
            </a:rPr>
            <a:t>Без </a:t>
          </a:r>
          <a:r>
            <a:rPr lang="ru-RU" sz="1400" b="0" i="0" dirty="0" err="1" smtClean="0">
              <a:latin typeface="+mn-lt"/>
            </a:rPr>
            <a:t>шө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һрәтле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(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данлыклы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1400" b="0" i="0" smtClean="0">
              <a:latin typeface="+mn-lt"/>
              <a:cs typeface="Times New Roman" panose="02020603050405020304" pitchFamily="18" charset="0"/>
            </a:rPr>
            <a:t>күренекле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)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халык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вәкилләре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һәм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безнең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республиканың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девизы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булган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«Алга»,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безнең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өчен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 маяк – </a:t>
          </a:r>
          <a:r>
            <a:rPr lang="ru-RU" sz="1400" b="0" i="0" dirty="0" err="1" smtClean="0">
              <a:latin typeface="+mn-lt"/>
              <a:cs typeface="Times New Roman" panose="02020603050405020304" pitchFamily="18" charset="0"/>
            </a:rPr>
            <a:t>ул</a:t>
          </a:r>
          <a:r>
            <a:rPr lang="ru-RU" sz="1400" b="0" i="0" dirty="0" smtClean="0">
              <a:latin typeface="+mn-lt"/>
              <a:cs typeface="Times New Roman" panose="02020603050405020304" pitchFamily="18" charset="0"/>
            </a:rPr>
            <a:t>!</a:t>
          </a:r>
          <a:endParaRPr lang="ru-RU" sz="1400" dirty="0">
            <a:latin typeface="+mn-lt"/>
          </a:endParaRPr>
        </a:p>
      </dgm:t>
    </dgm:pt>
    <dgm:pt modelId="{AFF3D1E8-D20F-4D79-A8A3-CCAE99137F53}" type="parTrans" cxnId="{F45A8378-559A-4240-B5B5-0E7B7B575F2A}">
      <dgm:prSet/>
      <dgm:spPr/>
      <dgm:t>
        <a:bodyPr/>
        <a:lstStyle/>
        <a:p>
          <a:endParaRPr lang="ru-RU"/>
        </a:p>
      </dgm:t>
    </dgm:pt>
    <dgm:pt modelId="{3BE26D76-7BFA-4FEC-A344-0CCBB57243A0}" type="sibTrans" cxnId="{F45A8378-559A-4240-B5B5-0E7B7B575F2A}">
      <dgm:prSet/>
      <dgm:spPr/>
      <dgm:t>
        <a:bodyPr/>
        <a:lstStyle/>
        <a:p>
          <a:endParaRPr lang="ru-RU"/>
        </a:p>
      </dgm:t>
    </dgm:pt>
    <dgm:pt modelId="{F3924077-FA21-473E-B374-83916C20CF02}" type="pres">
      <dgm:prSet presAssocID="{36BF9812-3B7F-42AC-8D2D-71B362C7CD8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0D3EFB-1225-4DE9-BF5E-AB155B44A7DB}" type="pres">
      <dgm:prSet presAssocID="{36BF9812-3B7F-42AC-8D2D-71B362C7CD81}" presName="Name1" presStyleCnt="0"/>
      <dgm:spPr/>
    </dgm:pt>
    <dgm:pt modelId="{F363FE8C-8AF7-47D7-B30F-28344DFE1945}" type="pres">
      <dgm:prSet presAssocID="{36BF9812-3B7F-42AC-8D2D-71B362C7CD81}" presName="cycle" presStyleCnt="0"/>
      <dgm:spPr/>
    </dgm:pt>
    <dgm:pt modelId="{710702B9-E3E0-474E-A2A4-C89B5EA8080D}" type="pres">
      <dgm:prSet presAssocID="{36BF9812-3B7F-42AC-8D2D-71B362C7CD81}" presName="srcNode" presStyleLbl="node1" presStyleIdx="0" presStyleCnt="4"/>
      <dgm:spPr/>
    </dgm:pt>
    <dgm:pt modelId="{F2CF50EA-03BB-4EFF-94BF-16252D6E93A9}" type="pres">
      <dgm:prSet presAssocID="{36BF9812-3B7F-42AC-8D2D-71B362C7CD81}" presName="conn" presStyleLbl="parChTrans1D2" presStyleIdx="0" presStyleCnt="1"/>
      <dgm:spPr/>
      <dgm:t>
        <a:bodyPr/>
        <a:lstStyle/>
        <a:p>
          <a:endParaRPr lang="ru-RU"/>
        </a:p>
      </dgm:t>
    </dgm:pt>
    <dgm:pt modelId="{CEC8E8E1-9194-4684-A216-BAB6B9F87004}" type="pres">
      <dgm:prSet presAssocID="{36BF9812-3B7F-42AC-8D2D-71B362C7CD81}" presName="extraNode" presStyleLbl="node1" presStyleIdx="0" presStyleCnt="4"/>
      <dgm:spPr/>
    </dgm:pt>
    <dgm:pt modelId="{59CBBCC1-D813-4380-8C8B-B909A4BEEE68}" type="pres">
      <dgm:prSet presAssocID="{36BF9812-3B7F-42AC-8D2D-71B362C7CD81}" presName="dstNode" presStyleLbl="node1" presStyleIdx="0" presStyleCnt="4"/>
      <dgm:spPr/>
    </dgm:pt>
    <dgm:pt modelId="{5202471C-3DBA-4E0C-AEAC-C880DACEF0AC}" type="pres">
      <dgm:prSet presAssocID="{A462FD62-4FA7-4CC3-ACC4-26798696DF2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A5D6F-8479-4836-BE23-4A5699B45C08}" type="pres">
      <dgm:prSet presAssocID="{A462FD62-4FA7-4CC3-ACC4-26798696DF2C}" presName="accent_1" presStyleCnt="0"/>
      <dgm:spPr/>
    </dgm:pt>
    <dgm:pt modelId="{535540DC-2C50-404A-9282-A0B6AB35FA72}" type="pres">
      <dgm:prSet presAssocID="{A462FD62-4FA7-4CC3-ACC4-26798696DF2C}" presName="accentRepeatNode" presStyleLbl="solidFgAcc1" presStyleIdx="0" presStyleCnt="4"/>
      <dgm:spPr/>
    </dgm:pt>
    <dgm:pt modelId="{8BE111C9-5FE5-4CBD-92EF-A4DF0B5CCC4C}" type="pres">
      <dgm:prSet presAssocID="{A32BBB76-45EB-4AFD-B521-FBB907AD2B8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BEF5A-A8D2-411B-9DE8-077150C03892}" type="pres">
      <dgm:prSet presAssocID="{A32BBB76-45EB-4AFD-B521-FBB907AD2B85}" presName="accent_2" presStyleCnt="0"/>
      <dgm:spPr/>
    </dgm:pt>
    <dgm:pt modelId="{743D7B53-27EB-4FEF-B835-8EE84D0D787F}" type="pres">
      <dgm:prSet presAssocID="{A32BBB76-45EB-4AFD-B521-FBB907AD2B85}" presName="accentRepeatNode" presStyleLbl="solidFgAcc1" presStyleIdx="1" presStyleCnt="4"/>
      <dgm:spPr/>
    </dgm:pt>
    <dgm:pt modelId="{430E49EF-9A5E-4D1F-A7EF-68E1F9ED3D93}" type="pres">
      <dgm:prSet presAssocID="{E197E8D7-7994-4A2B-900B-E9796EDE2D6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13630-88AA-41F7-9C7A-925D40782FF9}" type="pres">
      <dgm:prSet presAssocID="{E197E8D7-7994-4A2B-900B-E9796EDE2D69}" presName="accent_3" presStyleCnt="0"/>
      <dgm:spPr/>
    </dgm:pt>
    <dgm:pt modelId="{8B93D85B-B990-4502-A272-C639B98C472C}" type="pres">
      <dgm:prSet presAssocID="{E197E8D7-7994-4A2B-900B-E9796EDE2D69}" presName="accentRepeatNode" presStyleLbl="solidFgAcc1" presStyleIdx="2" presStyleCnt="4"/>
      <dgm:spPr/>
    </dgm:pt>
    <dgm:pt modelId="{8E520ED4-6BD4-4B69-BFDE-96114FA16D36}" type="pres">
      <dgm:prSet presAssocID="{033F502A-EB7C-4002-A3EA-3D2BC465260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5DB2E-F90E-47BA-870A-EFED4433BE0F}" type="pres">
      <dgm:prSet presAssocID="{033F502A-EB7C-4002-A3EA-3D2BC465260D}" presName="accent_4" presStyleCnt="0"/>
      <dgm:spPr/>
    </dgm:pt>
    <dgm:pt modelId="{46B270B2-9822-4908-A5E1-4BC75470FAAA}" type="pres">
      <dgm:prSet presAssocID="{033F502A-EB7C-4002-A3EA-3D2BC465260D}" presName="accentRepeatNode" presStyleLbl="solidFgAcc1" presStyleIdx="3" presStyleCnt="4"/>
      <dgm:spPr/>
    </dgm:pt>
  </dgm:ptLst>
  <dgm:cxnLst>
    <dgm:cxn modelId="{0F3515D5-D0CC-43B6-8ED7-ACE5F518563F}" type="presOf" srcId="{36BF9812-3B7F-42AC-8D2D-71B362C7CD81}" destId="{F3924077-FA21-473E-B374-83916C20CF02}" srcOrd="0" destOrd="0" presId="urn:microsoft.com/office/officeart/2008/layout/VerticalCurvedList"/>
    <dgm:cxn modelId="{73768FB7-C97B-4A2A-874B-940A6351FD92}" type="presOf" srcId="{033F502A-EB7C-4002-A3EA-3D2BC465260D}" destId="{8E520ED4-6BD4-4B69-BFDE-96114FA16D36}" srcOrd="0" destOrd="0" presId="urn:microsoft.com/office/officeart/2008/layout/VerticalCurvedList"/>
    <dgm:cxn modelId="{CFB15AEA-1903-4B49-8BD8-82D88B6826D2}" type="presOf" srcId="{A32BBB76-45EB-4AFD-B521-FBB907AD2B85}" destId="{8BE111C9-5FE5-4CBD-92EF-A4DF0B5CCC4C}" srcOrd="0" destOrd="0" presId="urn:microsoft.com/office/officeart/2008/layout/VerticalCurvedList"/>
    <dgm:cxn modelId="{21AEBC83-F867-4867-B090-2A4FD5870BE1}" srcId="{36BF9812-3B7F-42AC-8D2D-71B362C7CD81}" destId="{A462FD62-4FA7-4CC3-ACC4-26798696DF2C}" srcOrd="0" destOrd="0" parTransId="{759052A5-8C28-4F5A-A3C3-B82588E1CE62}" sibTransId="{6540A888-CBE5-49DD-9FD9-452A2E53E31A}"/>
    <dgm:cxn modelId="{A48F5619-FA8D-4EA5-9053-D9A6163FC282}" srcId="{36BF9812-3B7F-42AC-8D2D-71B362C7CD81}" destId="{A32BBB76-45EB-4AFD-B521-FBB907AD2B85}" srcOrd="1" destOrd="0" parTransId="{6FB16163-679E-4C22-BB42-E2385C70DD38}" sibTransId="{B3BAADCB-B8E3-4AF5-8FE6-C3A1A3837D35}"/>
    <dgm:cxn modelId="{0906FAB7-A7AB-4CC4-9089-A663B997F456}" srcId="{36BF9812-3B7F-42AC-8D2D-71B362C7CD81}" destId="{E197E8D7-7994-4A2B-900B-E9796EDE2D69}" srcOrd="2" destOrd="0" parTransId="{6B5B8DF2-91C9-46A6-BA88-BB6E1F9E9F5B}" sibTransId="{D6E1CC38-B2F7-4C21-B8A0-B55F9289E00E}"/>
    <dgm:cxn modelId="{F45A8378-559A-4240-B5B5-0E7B7B575F2A}" srcId="{36BF9812-3B7F-42AC-8D2D-71B362C7CD81}" destId="{033F502A-EB7C-4002-A3EA-3D2BC465260D}" srcOrd="3" destOrd="0" parTransId="{AFF3D1E8-D20F-4D79-A8A3-CCAE99137F53}" sibTransId="{3BE26D76-7BFA-4FEC-A344-0CCBB57243A0}"/>
    <dgm:cxn modelId="{26727821-1FDD-4FFF-8B92-AAED1AB31F95}" type="presOf" srcId="{6540A888-CBE5-49DD-9FD9-452A2E53E31A}" destId="{F2CF50EA-03BB-4EFF-94BF-16252D6E93A9}" srcOrd="0" destOrd="0" presId="urn:microsoft.com/office/officeart/2008/layout/VerticalCurvedList"/>
    <dgm:cxn modelId="{33451902-44F9-4B4B-9CE4-3912D9D7B5B1}" type="presOf" srcId="{E197E8D7-7994-4A2B-900B-E9796EDE2D69}" destId="{430E49EF-9A5E-4D1F-A7EF-68E1F9ED3D93}" srcOrd="0" destOrd="0" presId="urn:microsoft.com/office/officeart/2008/layout/VerticalCurvedList"/>
    <dgm:cxn modelId="{E5373780-B025-4F46-9DD6-154FA9442381}" type="presOf" srcId="{A462FD62-4FA7-4CC3-ACC4-26798696DF2C}" destId="{5202471C-3DBA-4E0C-AEAC-C880DACEF0AC}" srcOrd="0" destOrd="0" presId="urn:microsoft.com/office/officeart/2008/layout/VerticalCurvedList"/>
    <dgm:cxn modelId="{F15959C3-6507-457C-8C9B-DC5DB58386DF}" type="presParOf" srcId="{F3924077-FA21-473E-B374-83916C20CF02}" destId="{420D3EFB-1225-4DE9-BF5E-AB155B44A7DB}" srcOrd="0" destOrd="0" presId="urn:microsoft.com/office/officeart/2008/layout/VerticalCurvedList"/>
    <dgm:cxn modelId="{4F823E01-C1D7-4439-9C41-F228F12AB5D1}" type="presParOf" srcId="{420D3EFB-1225-4DE9-BF5E-AB155B44A7DB}" destId="{F363FE8C-8AF7-47D7-B30F-28344DFE1945}" srcOrd="0" destOrd="0" presId="urn:microsoft.com/office/officeart/2008/layout/VerticalCurvedList"/>
    <dgm:cxn modelId="{A8AA1E5D-F2CE-4F1A-B11D-C18548F977CC}" type="presParOf" srcId="{F363FE8C-8AF7-47D7-B30F-28344DFE1945}" destId="{710702B9-E3E0-474E-A2A4-C89B5EA8080D}" srcOrd="0" destOrd="0" presId="urn:microsoft.com/office/officeart/2008/layout/VerticalCurvedList"/>
    <dgm:cxn modelId="{74B3B3C5-9796-4253-BEC5-C134B61C4B53}" type="presParOf" srcId="{F363FE8C-8AF7-47D7-B30F-28344DFE1945}" destId="{F2CF50EA-03BB-4EFF-94BF-16252D6E93A9}" srcOrd="1" destOrd="0" presId="urn:microsoft.com/office/officeart/2008/layout/VerticalCurvedList"/>
    <dgm:cxn modelId="{FAE833DB-8A92-469F-9F19-209FD018A3E1}" type="presParOf" srcId="{F363FE8C-8AF7-47D7-B30F-28344DFE1945}" destId="{CEC8E8E1-9194-4684-A216-BAB6B9F87004}" srcOrd="2" destOrd="0" presId="urn:microsoft.com/office/officeart/2008/layout/VerticalCurvedList"/>
    <dgm:cxn modelId="{A8C1463A-D828-4F6B-A88D-F0F6D998C531}" type="presParOf" srcId="{F363FE8C-8AF7-47D7-B30F-28344DFE1945}" destId="{59CBBCC1-D813-4380-8C8B-B909A4BEEE68}" srcOrd="3" destOrd="0" presId="urn:microsoft.com/office/officeart/2008/layout/VerticalCurvedList"/>
    <dgm:cxn modelId="{4D366EFA-FA4A-4373-99A7-B69501E8F432}" type="presParOf" srcId="{420D3EFB-1225-4DE9-BF5E-AB155B44A7DB}" destId="{5202471C-3DBA-4E0C-AEAC-C880DACEF0AC}" srcOrd="1" destOrd="0" presId="urn:microsoft.com/office/officeart/2008/layout/VerticalCurvedList"/>
    <dgm:cxn modelId="{F10BC680-E11E-4218-B50C-9ED71C1099DC}" type="presParOf" srcId="{420D3EFB-1225-4DE9-BF5E-AB155B44A7DB}" destId="{C8CA5D6F-8479-4836-BE23-4A5699B45C08}" srcOrd="2" destOrd="0" presId="urn:microsoft.com/office/officeart/2008/layout/VerticalCurvedList"/>
    <dgm:cxn modelId="{51EA73DA-AD72-47C2-BB81-974453BFF187}" type="presParOf" srcId="{C8CA5D6F-8479-4836-BE23-4A5699B45C08}" destId="{535540DC-2C50-404A-9282-A0B6AB35FA72}" srcOrd="0" destOrd="0" presId="urn:microsoft.com/office/officeart/2008/layout/VerticalCurvedList"/>
    <dgm:cxn modelId="{C867E058-D6E1-442D-9103-C00CBA2046D5}" type="presParOf" srcId="{420D3EFB-1225-4DE9-BF5E-AB155B44A7DB}" destId="{8BE111C9-5FE5-4CBD-92EF-A4DF0B5CCC4C}" srcOrd="3" destOrd="0" presId="urn:microsoft.com/office/officeart/2008/layout/VerticalCurvedList"/>
    <dgm:cxn modelId="{F2B4B697-BA04-4364-B632-4BBCB584F6CB}" type="presParOf" srcId="{420D3EFB-1225-4DE9-BF5E-AB155B44A7DB}" destId="{E12BEF5A-A8D2-411B-9DE8-077150C03892}" srcOrd="4" destOrd="0" presId="urn:microsoft.com/office/officeart/2008/layout/VerticalCurvedList"/>
    <dgm:cxn modelId="{89BCD533-79DA-425F-A6EF-588C7AF52C70}" type="presParOf" srcId="{E12BEF5A-A8D2-411B-9DE8-077150C03892}" destId="{743D7B53-27EB-4FEF-B835-8EE84D0D787F}" srcOrd="0" destOrd="0" presId="urn:microsoft.com/office/officeart/2008/layout/VerticalCurvedList"/>
    <dgm:cxn modelId="{A6A0E6D5-CA18-4C6A-8AD0-2A8B6CF79E84}" type="presParOf" srcId="{420D3EFB-1225-4DE9-BF5E-AB155B44A7DB}" destId="{430E49EF-9A5E-4D1F-A7EF-68E1F9ED3D93}" srcOrd="5" destOrd="0" presId="urn:microsoft.com/office/officeart/2008/layout/VerticalCurvedList"/>
    <dgm:cxn modelId="{EFA0D548-56C8-4FC6-8203-CDB0142D12EF}" type="presParOf" srcId="{420D3EFB-1225-4DE9-BF5E-AB155B44A7DB}" destId="{4F113630-88AA-41F7-9C7A-925D40782FF9}" srcOrd="6" destOrd="0" presId="urn:microsoft.com/office/officeart/2008/layout/VerticalCurvedList"/>
    <dgm:cxn modelId="{95469611-85CB-43A1-BFBC-6ABFCD43CCA0}" type="presParOf" srcId="{4F113630-88AA-41F7-9C7A-925D40782FF9}" destId="{8B93D85B-B990-4502-A272-C639B98C472C}" srcOrd="0" destOrd="0" presId="urn:microsoft.com/office/officeart/2008/layout/VerticalCurvedList"/>
    <dgm:cxn modelId="{CD21744F-016B-417B-9831-BFEFFB0309FE}" type="presParOf" srcId="{420D3EFB-1225-4DE9-BF5E-AB155B44A7DB}" destId="{8E520ED4-6BD4-4B69-BFDE-96114FA16D36}" srcOrd="7" destOrd="0" presId="urn:microsoft.com/office/officeart/2008/layout/VerticalCurvedList"/>
    <dgm:cxn modelId="{3D956236-5FB9-4EE2-8FF4-AB802C809803}" type="presParOf" srcId="{420D3EFB-1225-4DE9-BF5E-AB155B44A7DB}" destId="{D045DB2E-F90E-47BA-870A-EFED4433BE0F}" srcOrd="8" destOrd="0" presId="urn:microsoft.com/office/officeart/2008/layout/VerticalCurvedList"/>
    <dgm:cxn modelId="{AB56CD3B-4129-4A5E-9616-F5475278226D}" type="presParOf" srcId="{D045DB2E-F90E-47BA-870A-EFED4433BE0F}" destId="{46B270B2-9822-4908-A5E1-4BC75470FA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F50EA-03BB-4EFF-94BF-16252D6E93A9}">
      <dsp:nvSpPr>
        <dsp:cNvPr id="0" name=""/>
        <dsp:cNvSpPr/>
      </dsp:nvSpPr>
      <dsp:spPr>
        <a:xfrm>
          <a:off x="-3689846" y="-566901"/>
          <a:ext cx="4398348" cy="4398348"/>
        </a:xfrm>
        <a:prstGeom prst="blockArc">
          <a:avLst>
            <a:gd name="adj1" fmla="val 18900000"/>
            <a:gd name="adj2" fmla="val 2700000"/>
            <a:gd name="adj3" fmla="val 491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2471C-3DBA-4E0C-AEAC-C880DACEF0AC}">
      <dsp:nvSpPr>
        <dsp:cNvPr id="0" name=""/>
        <dsp:cNvSpPr/>
      </dsp:nvSpPr>
      <dsp:spPr>
        <a:xfrm>
          <a:off x="310663" y="203968"/>
          <a:ext cx="7639664" cy="408198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008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Уверенность и ум. </a:t>
          </a:r>
          <a:r>
            <a:rPr lang="ru-RU" sz="900" b="0" i="0" kern="1200" dirty="0" smtClean="0"/>
            <a:t>Становление успешного человека зависит от суммы знаний, умений и навыков, приобретаемых им в школе. Мы помогаем детям стать увереннее, понять свое будущее, сделать выбор, принять решение и достигнуть результатов</a:t>
          </a:r>
          <a:endParaRPr lang="ru-RU" sz="900" kern="1200" dirty="0"/>
        </a:p>
      </dsp:txBody>
      <dsp:txXfrm>
        <a:off x="310663" y="203968"/>
        <a:ext cx="7639664" cy="408198"/>
      </dsp:txXfrm>
    </dsp:sp>
    <dsp:sp modelId="{535540DC-2C50-404A-9282-A0B6AB35FA72}">
      <dsp:nvSpPr>
        <dsp:cNvPr id="0" name=""/>
        <dsp:cNvSpPr/>
      </dsp:nvSpPr>
      <dsp:spPr>
        <a:xfrm>
          <a:off x="55539" y="152943"/>
          <a:ext cx="510248" cy="5102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111C9-5FE5-4CBD-92EF-A4DF0B5CCC4C}">
      <dsp:nvSpPr>
        <dsp:cNvPr id="0" name=""/>
        <dsp:cNvSpPr/>
      </dsp:nvSpPr>
      <dsp:spPr>
        <a:xfrm>
          <a:off x="603166" y="816070"/>
          <a:ext cx="7347160" cy="408198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008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Смелость. </a:t>
          </a:r>
          <a:r>
            <a:rPr lang="ru-RU" sz="900" b="0" i="0" kern="1200" dirty="0" smtClean="0"/>
            <a:t>Успешный человек достаточно смелый человек, так как он берет на себя ответственность за выполнение действий, за что другие никогда не взялись бы. </a:t>
          </a:r>
          <a:endParaRPr lang="ru-RU" sz="900" kern="1200" dirty="0"/>
        </a:p>
      </dsp:txBody>
      <dsp:txXfrm>
        <a:off x="603166" y="816070"/>
        <a:ext cx="7347160" cy="408198"/>
      </dsp:txXfrm>
    </dsp:sp>
    <dsp:sp modelId="{743D7B53-27EB-4FEF-B835-8EE84D0D787F}">
      <dsp:nvSpPr>
        <dsp:cNvPr id="0" name=""/>
        <dsp:cNvSpPr/>
      </dsp:nvSpPr>
      <dsp:spPr>
        <a:xfrm>
          <a:off x="348042" y="765046"/>
          <a:ext cx="510248" cy="5102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E49EF-9A5E-4D1F-A7EF-68E1F9ED3D93}">
      <dsp:nvSpPr>
        <dsp:cNvPr id="0" name=""/>
        <dsp:cNvSpPr/>
      </dsp:nvSpPr>
      <dsp:spPr>
        <a:xfrm>
          <a:off x="692941" y="1428173"/>
          <a:ext cx="7257386" cy="408198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008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Профориентация</a:t>
          </a:r>
          <a:r>
            <a:rPr lang="ru-RU" sz="900" b="0" i="0" kern="1200" dirty="0" smtClean="0"/>
            <a:t> дает возможность подростку распознавать и ценить свои сильные стороны, активно участвовать в процессе планирования своей карьеры, развивать навыки принятия решений и самостоятельности, строить свою «лестницу успехов»</a:t>
          </a:r>
          <a:endParaRPr lang="ru-RU" sz="900" kern="1200" dirty="0"/>
        </a:p>
      </dsp:txBody>
      <dsp:txXfrm>
        <a:off x="692941" y="1428173"/>
        <a:ext cx="7257386" cy="408198"/>
      </dsp:txXfrm>
    </dsp:sp>
    <dsp:sp modelId="{8B93D85B-B990-4502-A272-C639B98C472C}">
      <dsp:nvSpPr>
        <dsp:cNvPr id="0" name=""/>
        <dsp:cNvSpPr/>
      </dsp:nvSpPr>
      <dsp:spPr>
        <a:xfrm>
          <a:off x="437817" y="1377148"/>
          <a:ext cx="510248" cy="5102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14C57-96B0-4F57-813F-31D5D35DBE00}">
      <dsp:nvSpPr>
        <dsp:cNvPr id="0" name=""/>
        <dsp:cNvSpPr/>
      </dsp:nvSpPr>
      <dsp:spPr>
        <a:xfrm>
          <a:off x="603166" y="2040275"/>
          <a:ext cx="7347160" cy="408198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008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Единство</a:t>
          </a:r>
          <a:r>
            <a:rPr lang="ru-RU" sz="900" b="0" i="0" kern="1200" dirty="0" smtClean="0"/>
            <a:t> целей на всех структурных уровнях системы образования (общего, дополнительного и профессионального), единой стратегии в ходе решения задач профессиональной ориентации от уровня одной организации до общенациональных задач</a:t>
          </a:r>
          <a:endParaRPr lang="ru-RU" sz="900" kern="1200" dirty="0"/>
        </a:p>
      </dsp:txBody>
      <dsp:txXfrm>
        <a:off x="603166" y="2040275"/>
        <a:ext cx="7347160" cy="408198"/>
      </dsp:txXfrm>
    </dsp:sp>
    <dsp:sp modelId="{7A012405-F074-416E-9A4E-558E2D94AE86}">
      <dsp:nvSpPr>
        <dsp:cNvPr id="0" name=""/>
        <dsp:cNvSpPr/>
      </dsp:nvSpPr>
      <dsp:spPr>
        <a:xfrm>
          <a:off x="348042" y="1989250"/>
          <a:ext cx="510248" cy="5102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7521B-ADBE-4293-8641-5B7B0F250B1C}">
      <dsp:nvSpPr>
        <dsp:cNvPr id="0" name=""/>
        <dsp:cNvSpPr/>
      </dsp:nvSpPr>
      <dsp:spPr>
        <a:xfrm>
          <a:off x="310663" y="2652377"/>
          <a:ext cx="7639664" cy="408198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00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Характер. </a:t>
          </a:r>
          <a:r>
            <a:rPr lang="ru-RU" sz="1000" b="0" i="0" kern="1200" dirty="0" smtClean="0"/>
            <a:t>Оценка возможностей при выборе профессии; воспитание уважительного отношения к любой профессии</a:t>
          </a:r>
          <a:endParaRPr lang="ru-RU" sz="1000" kern="1200" dirty="0"/>
        </a:p>
      </dsp:txBody>
      <dsp:txXfrm>
        <a:off x="310663" y="2652377"/>
        <a:ext cx="7639664" cy="408198"/>
      </dsp:txXfrm>
    </dsp:sp>
    <dsp:sp modelId="{46B270B2-9822-4908-A5E1-4BC75470FAAA}">
      <dsp:nvSpPr>
        <dsp:cNvPr id="0" name=""/>
        <dsp:cNvSpPr/>
      </dsp:nvSpPr>
      <dsp:spPr>
        <a:xfrm>
          <a:off x="55539" y="2601352"/>
          <a:ext cx="510248" cy="5102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4D71A-E601-48D6-9DE0-1EF8EB1B9E07}">
      <dsp:nvSpPr>
        <dsp:cNvPr id="0" name=""/>
        <dsp:cNvSpPr/>
      </dsp:nvSpPr>
      <dsp:spPr>
        <a:xfrm>
          <a:off x="5819" y="0"/>
          <a:ext cx="2346281" cy="66394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b="1" kern="1200" dirty="0" smtClean="0">
              <a:latin typeface="+mn-lt"/>
              <a:cs typeface="Microsoft Sans Serif" panose="020B0604020202020204" pitchFamily="34" charset="0"/>
            </a:rPr>
            <a:t>Развитие системы профориентации и  его нацеленности на </a:t>
          </a:r>
          <a:r>
            <a:rPr lang="ru-RU" altLang="ru-RU" sz="1000" b="1" kern="1200" dirty="0" err="1" smtClean="0">
              <a:latin typeface="+mn-lt"/>
              <a:cs typeface="Microsoft Sans Serif" panose="020B0604020202020204" pitchFamily="34" charset="0"/>
            </a:rPr>
            <a:t>практикоориентированность</a:t>
          </a:r>
          <a:endParaRPr lang="ru-RU" sz="1000" b="1" kern="1200" dirty="0">
            <a:latin typeface="+mn-lt"/>
          </a:endParaRPr>
        </a:p>
      </dsp:txBody>
      <dsp:txXfrm>
        <a:off x="25265" y="19446"/>
        <a:ext cx="2307389" cy="625056"/>
      </dsp:txXfrm>
    </dsp:sp>
    <dsp:sp modelId="{63CABD49-382C-48C4-B693-15E278A6B033}">
      <dsp:nvSpPr>
        <dsp:cNvPr id="0" name=""/>
        <dsp:cNvSpPr/>
      </dsp:nvSpPr>
      <dsp:spPr>
        <a:xfrm>
          <a:off x="2563826" y="75033"/>
          <a:ext cx="448857" cy="513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latin typeface="+mn-lt"/>
          </a:endParaRPr>
        </a:p>
      </dsp:txBody>
      <dsp:txXfrm>
        <a:off x="2563826" y="177809"/>
        <a:ext cx="314200" cy="308329"/>
      </dsp:txXfrm>
    </dsp:sp>
    <dsp:sp modelId="{3638371E-DB9F-43AF-A817-6955F0B4853F}">
      <dsp:nvSpPr>
        <dsp:cNvPr id="0" name=""/>
        <dsp:cNvSpPr/>
      </dsp:nvSpPr>
      <dsp:spPr>
        <a:xfrm>
          <a:off x="3199001" y="0"/>
          <a:ext cx="2274130" cy="66394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+mn-lt"/>
            </a:rPr>
            <a:t>Осознанный выбор профессии и решение вопроса обеспечения квалифицированными кадрами </a:t>
          </a:r>
          <a:endParaRPr lang="ru-RU" sz="1000" b="1" kern="1200" dirty="0">
            <a:latin typeface="+mn-lt"/>
          </a:endParaRPr>
        </a:p>
      </dsp:txBody>
      <dsp:txXfrm>
        <a:off x="3218447" y="19446"/>
        <a:ext cx="2235238" cy="625056"/>
      </dsp:txXfrm>
    </dsp:sp>
    <dsp:sp modelId="{19B055A0-E13B-4ADA-9DF3-F2F086F7935D}">
      <dsp:nvSpPr>
        <dsp:cNvPr id="0" name=""/>
        <dsp:cNvSpPr/>
      </dsp:nvSpPr>
      <dsp:spPr>
        <a:xfrm>
          <a:off x="5675827" y="75033"/>
          <a:ext cx="429713" cy="513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latin typeface="+mn-lt"/>
          </a:endParaRPr>
        </a:p>
      </dsp:txBody>
      <dsp:txXfrm>
        <a:off x="5675827" y="177809"/>
        <a:ext cx="300799" cy="308329"/>
      </dsp:txXfrm>
    </dsp:sp>
    <dsp:sp modelId="{FD7588DB-3CE5-463D-BFED-248066974347}">
      <dsp:nvSpPr>
        <dsp:cNvPr id="0" name=""/>
        <dsp:cNvSpPr/>
      </dsp:nvSpPr>
      <dsp:spPr>
        <a:xfrm>
          <a:off x="6283912" y="0"/>
          <a:ext cx="2072101" cy="66394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b="1" kern="1200" dirty="0" smtClean="0">
              <a:latin typeface="+mn-lt"/>
              <a:cs typeface="Microsoft Sans Serif" panose="020B0604020202020204" pitchFamily="34" charset="0"/>
            </a:rPr>
            <a:t>Достижение кадрового и технологического </a:t>
          </a:r>
          <a:r>
            <a:rPr lang="ru-RU" altLang="ru-RU" sz="1000" b="1" kern="1200" dirty="0" smtClean="0">
              <a:latin typeface="+mn-lt"/>
              <a:cs typeface="Microsoft Sans Serif" panose="020B0604020202020204" pitchFamily="34" charset="0"/>
            </a:rPr>
            <a:t>лидерства</a:t>
          </a:r>
          <a:endParaRPr lang="ru-RU" sz="1000" b="1" kern="1200" dirty="0">
            <a:latin typeface="+mn-lt"/>
          </a:endParaRPr>
        </a:p>
      </dsp:txBody>
      <dsp:txXfrm>
        <a:off x="6303358" y="19446"/>
        <a:ext cx="2033209" cy="6250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F50EA-03BB-4EFF-94BF-16252D6E93A9}">
      <dsp:nvSpPr>
        <dsp:cNvPr id="0" name=""/>
        <dsp:cNvSpPr/>
      </dsp:nvSpPr>
      <dsp:spPr>
        <a:xfrm>
          <a:off x="-4069827" y="-624668"/>
          <a:ext cx="4849737" cy="4849737"/>
        </a:xfrm>
        <a:prstGeom prst="blockArc">
          <a:avLst>
            <a:gd name="adj1" fmla="val 18900000"/>
            <a:gd name="adj2" fmla="val 2700000"/>
            <a:gd name="adj3" fmla="val 445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2471C-3DBA-4E0C-AEAC-C880DACEF0AC}">
      <dsp:nvSpPr>
        <dsp:cNvPr id="0" name=""/>
        <dsp:cNvSpPr/>
      </dsp:nvSpPr>
      <dsp:spPr>
        <a:xfrm>
          <a:off x="408666" y="276798"/>
          <a:ext cx="7536357" cy="553885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64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err="1" smtClean="0"/>
            <a:t>Укымышлы</a:t>
          </a:r>
          <a:r>
            <a:rPr lang="ru-RU" sz="1400" b="1" i="0" kern="1200" dirty="0" smtClean="0"/>
            <a:t>. </a:t>
          </a:r>
          <a:r>
            <a:rPr lang="ru-RU" sz="1400" b="0" i="0" kern="1200" dirty="0" err="1" smtClean="0"/>
            <a:t>Укымышлы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шәхес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>
              <a:latin typeface="+mn-lt"/>
            </a:rPr>
            <a:t>кен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ә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тормышта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һәр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уӊышка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ирешә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ала</a:t>
          </a:r>
          <a:endParaRPr lang="ru-RU" sz="1400" kern="1200" dirty="0">
            <a:latin typeface="+mn-lt"/>
          </a:endParaRPr>
        </a:p>
      </dsp:txBody>
      <dsp:txXfrm>
        <a:off x="408666" y="276798"/>
        <a:ext cx="7536357" cy="553885"/>
      </dsp:txXfrm>
    </dsp:sp>
    <dsp:sp modelId="{535540DC-2C50-404A-9282-A0B6AB35FA72}">
      <dsp:nvSpPr>
        <dsp:cNvPr id="0" name=""/>
        <dsp:cNvSpPr/>
      </dsp:nvSpPr>
      <dsp:spPr>
        <a:xfrm>
          <a:off x="62487" y="207563"/>
          <a:ext cx="692356" cy="692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111C9-5FE5-4CBD-92EF-A4DF0B5CCC4C}">
      <dsp:nvSpPr>
        <dsp:cNvPr id="0" name=""/>
        <dsp:cNvSpPr/>
      </dsp:nvSpPr>
      <dsp:spPr>
        <a:xfrm>
          <a:off x="726221" y="1107771"/>
          <a:ext cx="7218802" cy="553885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64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err="1" smtClean="0">
              <a:latin typeface="+mn-lt"/>
            </a:rPr>
            <a:t>Н</a:t>
          </a:r>
          <a:r>
            <a:rPr lang="ru-RU" sz="1400" b="1" i="0" kern="1200" dirty="0" err="1" smtClean="0">
              <a:latin typeface="+mn-lt"/>
              <a:cs typeface="Times New Roman" panose="02020603050405020304" pitchFamily="18" charset="0"/>
            </a:rPr>
            <a:t>әтиҗәле</a:t>
          </a:r>
          <a:r>
            <a:rPr lang="ru-RU" sz="1400" b="1" i="0" kern="1200" dirty="0" smtClean="0">
              <a:latin typeface="+mn-lt"/>
            </a:rPr>
            <a:t>. </a:t>
          </a:r>
          <a:r>
            <a:rPr lang="ru-RU" sz="1400" b="0" i="0" kern="1200" dirty="0" err="1" smtClean="0">
              <a:latin typeface="+mn-lt"/>
            </a:rPr>
            <a:t>Уӊай</a:t>
          </a:r>
          <a:r>
            <a:rPr lang="ru-RU" sz="1400" b="0" i="0" kern="1200" dirty="0" smtClean="0">
              <a:latin typeface="+mn-lt"/>
            </a:rPr>
            <a:t>, </a:t>
          </a:r>
          <a:r>
            <a:rPr lang="ru-RU" sz="1400" b="0" i="0" kern="1200" dirty="0" err="1" smtClean="0">
              <a:latin typeface="+mn-lt"/>
            </a:rPr>
            <a:t>н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әтиҗәле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эшкә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ирешү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өчен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тырышлык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кирәк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. «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Тырышкан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табар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, ташка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кадак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кагар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» -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дигәннәр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борынгылар</a:t>
          </a:r>
          <a:r>
            <a:rPr lang="ru-RU" sz="1400" b="0" i="0" kern="1200" dirty="0" smtClean="0">
              <a:latin typeface="+mn-lt"/>
            </a:rPr>
            <a:t>. </a:t>
          </a:r>
          <a:endParaRPr lang="ru-RU" sz="1400" kern="1200" dirty="0">
            <a:latin typeface="+mn-lt"/>
          </a:endParaRPr>
        </a:p>
      </dsp:txBody>
      <dsp:txXfrm>
        <a:off x="726221" y="1107771"/>
        <a:ext cx="7218802" cy="553885"/>
      </dsp:txXfrm>
    </dsp:sp>
    <dsp:sp modelId="{743D7B53-27EB-4FEF-B835-8EE84D0D787F}">
      <dsp:nvSpPr>
        <dsp:cNvPr id="0" name=""/>
        <dsp:cNvSpPr/>
      </dsp:nvSpPr>
      <dsp:spPr>
        <a:xfrm>
          <a:off x="380043" y="1038535"/>
          <a:ext cx="692356" cy="692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E49EF-9A5E-4D1F-A7EF-68E1F9ED3D93}">
      <dsp:nvSpPr>
        <dsp:cNvPr id="0" name=""/>
        <dsp:cNvSpPr/>
      </dsp:nvSpPr>
      <dsp:spPr>
        <a:xfrm>
          <a:off x="726221" y="1938743"/>
          <a:ext cx="7218802" cy="553885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64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err="1" smtClean="0">
              <a:latin typeface="+mn-lt"/>
            </a:rPr>
            <a:t>Ышанычлы</a:t>
          </a:r>
          <a:r>
            <a:rPr lang="ru-RU" sz="1400" b="1" i="0" kern="1200" dirty="0" smtClean="0">
              <a:latin typeface="+mn-lt"/>
            </a:rPr>
            <a:t>.</a:t>
          </a:r>
          <a:r>
            <a:rPr lang="ru-RU" sz="1400" b="0" i="0" kern="1200" dirty="0" smtClean="0">
              <a:latin typeface="+mn-lt"/>
            </a:rPr>
            <a:t> 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Һәр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эшне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ышанычлы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чыганакларга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алдынгы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программаларга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таянып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алып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барабыз</a:t>
          </a:r>
          <a:endParaRPr lang="ru-RU" sz="1400" kern="1200" dirty="0">
            <a:latin typeface="+mn-lt"/>
          </a:endParaRPr>
        </a:p>
      </dsp:txBody>
      <dsp:txXfrm>
        <a:off x="726221" y="1938743"/>
        <a:ext cx="7218802" cy="553885"/>
      </dsp:txXfrm>
    </dsp:sp>
    <dsp:sp modelId="{8B93D85B-B990-4502-A272-C639B98C472C}">
      <dsp:nvSpPr>
        <dsp:cNvPr id="0" name=""/>
        <dsp:cNvSpPr/>
      </dsp:nvSpPr>
      <dsp:spPr>
        <a:xfrm>
          <a:off x="380043" y="1869507"/>
          <a:ext cx="692356" cy="692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20ED4-6BD4-4B69-BFDE-96114FA16D36}">
      <dsp:nvSpPr>
        <dsp:cNvPr id="0" name=""/>
        <dsp:cNvSpPr/>
      </dsp:nvSpPr>
      <dsp:spPr>
        <a:xfrm>
          <a:off x="408666" y="2769715"/>
          <a:ext cx="7536357" cy="553885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64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latin typeface="+mn-lt"/>
            </a:rPr>
            <a:t>Шө</a:t>
          </a:r>
          <a:r>
            <a:rPr lang="ru-RU" sz="1400" b="1" kern="1200" dirty="0" err="1" smtClean="0">
              <a:latin typeface="+mn-lt"/>
              <a:cs typeface="Times New Roman" panose="02020603050405020304" pitchFamily="18" charset="0"/>
            </a:rPr>
            <a:t>һрәтле</a:t>
          </a:r>
          <a:r>
            <a:rPr lang="ru-RU" sz="1400" b="1" kern="1200" dirty="0" smtClean="0">
              <a:latin typeface="+mn-lt"/>
            </a:rPr>
            <a:t>. </a:t>
          </a:r>
          <a:r>
            <a:rPr lang="ru-RU" sz="1400" b="0" i="0" kern="1200" dirty="0" smtClean="0">
              <a:latin typeface="+mn-lt"/>
            </a:rPr>
            <a:t>Без </a:t>
          </a:r>
          <a:r>
            <a:rPr lang="ru-RU" sz="1400" b="0" i="0" kern="1200" dirty="0" err="1" smtClean="0">
              <a:latin typeface="+mn-lt"/>
            </a:rPr>
            <a:t>шө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һрәтле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(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данлыклы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1400" b="0" i="0" kern="1200" smtClean="0">
              <a:latin typeface="+mn-lt"/>
              <a:cs typeface="Times New Roman" panose="02020603050405020304" pitchFamily="18" charset="0"/>
            </a:rPr>
            <a:t>күренекле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)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халык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вәкилләре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һәм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безнең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республиканың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девизы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булган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«Алга»,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безнең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өчен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 маяк – </a:t>
          </a:r>
          <a:r>
            <a:rPr lang="ru-RU" sz="1400" b="0" i="0" kern="1200" dirty="0" err="1" smtClean="0">
              <a:latin typeface="+mn-lt"/>
              <a:cs typeface="Times New Roman" panose="02020603050405020304" pitchFamily="18" charset="0"/>
            </a:rPr>
            <a:t>ул</a:t>
          </a:r>
          <a:r>
            <a:rPr lang="ru-RU" sz="1400" b="0" i="0" kern="1200" dirty="0" smtClean="0">
              <a:latin typeface="+mn-lt"/>
              <a:cs typeface="Times New Roman" panose="02020603050405020304" pitchFamily="18" charset="0"/>
            </a:rPr>
            <a:t>!</a:t>
          </a:r>
          <a:endParaRPr lang="ru-RU" sz="1400" kern="1200" dirty="0">
            <a:latin typeface="+mn-lt"/>
          </a:endParaRPr>
        </a:p>
      </dsp:txBody>
      <dsp:txXfrm>
        <a:off x="408666" y="2769715"/>
        <a:ext cx="7536357" cy="553885"/>
      </dsp:txXfrm>
    </dsp:sp>
    <dsp:sp modelId="{46B270B2-9822-4908-A5E1-4BC75470FAAA}">
      <dsp:nvSpPr>
        <dsp:cNvPr id="0" name=""/>
        <dsp:cNvSpPr/>
      </dsp:nvSpPr>
      <dsp:spPr>
        <a:xfrm>
          <a:off x="62487" y="2700480"/>
          <a:ext cx="692356" cy="692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3594" cy="497520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149" y="1"/>
            <a:ext cx="2943593" cy="497520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r">
              <a:defRPr sz="1200"/>
            </a:lvl1pPr>
          </a:lstStyle>
          <a:p>
            <a:fld id="{31564E2C-7115-414A-9BCF-BBB6230CF2F3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4357"/>
            <a:ext cx="2943594" cy="497520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149" y="9424357"/>
            <a:ext cx="2943593" cy="497520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r">
              <a:defRPr sz="1200"/>
            </a:lvl1pPr>
          </a:lstStyle>
          <a:p>
            <a:fld id="{1C4CEA15-039C-488A-8D65-24306091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991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2942907" cy="496094"/>
          </a:xfrm>
          <a:prstGeom prst="rect">
            <a:avLst/>
          </a:prstGeom>
        </p:spPr>
        <p:txBody>
          <a:bodyPr vert="horz" lIns="91348" tIns="45674" rIns="91348" bIns="456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852" y="3"/>
            <a:ext cx="2942907" cy="496094"/>
          </a:xfrm>
          <a:prstGeom prst="rect">
            <a:avLst/>
          </a:prstGeom>
        </p:spPr>
        <p:txBody>
          <a:bodyPr vert="horz" lIns="91348" tIns="45674" rIns="91348" bIns="45674" rtlCol="0"/>
          <a:lstStyle>
            <a:lvl1pPr algn="r">
              <a:defRPr sz="1200"/>
            </a:lvl1pPr>
          </a:lstStyle>
          <a:p>
            <a:fld id="{868046F2-944B-4F90-BD18-F60E57C1B3F9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8" tIns="45674" rIns="91348" bIns="456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712892"/>
            <a:ext cx="5433060" cy="4464844"/>
          </a:xfrm>
          <a:prstGeom prst="rect">
            <a:avLst/>
          </a:prstGeom>
        </p:spPr>
        <p:txBody>
          <a:bodyPr vert="horz" lIns="91348" tIns="45674" rIns="91348" bIns="456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24063"/>
            <a:ext cx="2942907" cy="496094"/>
          </a:xfrm>
          <a:prstGeom prst="rect">
            <a:avLst/>
          </a:prstGeom>
        </p:spPr>
        <p:txBody>
          <a:bodyPr vert="horz" lIns="91348" tIns="45674" rIns="91348" bIns="456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852" y="9424063"/>
            <a:ext cx="2942907" cy="496094"/>
          </a:xfrm>
          <a:prstGeom prst="rect">
            <a:avLst/>
          </a:prstGeom>
        </p:spPr>
        <p:txBody>
          <a:bodyPr vert="horz" lIns="91348" tIns="45674" rIns="91348" bIns="45674" rtlCol="0" anchor="b"/>
          <a:lstStyle>
            <a:lvl1pPr algn="r">
              <a:defRPr sz="1200"/>
            </a:lvl1pPr>
          </a:lstStyle>
          <a:p>
            <a:fld id="{466CA857-7694-4636-8871-A9C2DD9E7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01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3B6C-9760-4729-9B14-C63027F63FAE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36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3B6C-9760-4729-9B14-C63027F63FAE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6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3B6C-9760-4729-9B14-C63027F63FAE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93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9353-59B3-41D4-A1A9-DC36E0CFDD13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45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692BE-808A-414F-AD5F-AEE5D3A9CEA8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9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58C6-E46C-428F-ABEE-3593A2D07975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20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 smtClean="0"/>
              <a:pPr>
                <a:defRPr/>
              </a:pPr>
              <a:t>5/27/2024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D15781-B0B8-4AAE-B314-C51BF2A0D08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473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18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0A5D-9805-43FA-9255-6400C57A3AC5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64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774A-4755-4C13-96F3-4FC371D4284E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4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D3466-641E-44E7-9A05-B89B6B0207ED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6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FC2D-38A6-4D8B-8B37-4B7EC6CF721F}" type="datetime1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46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3D3D-E080-4E59-8BE3-528D038019C5}" type="datetime1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0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920C-B0CF-4CB3-A3D4-8DD2C3948F8A}" type="datetime1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30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A621-1EA3-4D43-B93C-E3EAB5876F0E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06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71C5-520E-4302-A0B1-440D127E6EE5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4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5978"/>
            <a:ext cx="80752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00151"/>
            <a:ext cx="807524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156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867B1-6445-4213-9600-44A6D43D5580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10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14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#Par2312"/><Relationship Id="rId3" Type="http://schemas.openxmlformats.org/officeDocument/2006/relationships/image" Target="../media/image24.jpeg"/><Relationship Id="rId7" Type="http://schemas.openxmlformats.org/officeDocument/2006/relationships/hyperlink" Target="#Par1411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hyperlink" Target="#Par9976"/><Relationship Id="rId5" Type="http://schemas.openxmlformats.org/officeDocument/2006/relationships/image" Target="../media/image25.png"/><Relationship Id="rId10" Type="http://schemas.openxmlformats.org/officeDocument/2006/relationships/hyperlink" Target="#Par9573"/><Relationship Id="rId4" Type="http://schemas.openxmlformats.org/officeDocument/2006/relationships/hyperlink" Target="http://publication.pravo.gov.ru/document/0001202404120003" TargetMode="External"/><Relationship Id="rId9" Type="http://schemas.openxmlformats.org/officeDocument/2006/relationships/hyperlink" Target="#Par4675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remlin.ru/acts/assignments/orders/7373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gif"/><Relationship Id="rId18" Type="http://schemas.openxmlformats.org/officeDocument/2006/relationships/image" Target="../media/image49.jpeg"/><Relationship Id="rId3" Type="http://schemas.openxmlformats.org/officeDocument/2006/relationships/image" Target="../media/image36.gif"/><Relationship Id="rId7" Type="http://schemas.openxmlformats.org/officeDocument/2006/relationships/image" Target="../media/image38.gif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35.jpe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41.gif"/><Relationship Id="rId4" Type="http://schemas.openxmlformats.org/officeDocument/2006/relationships/image" Target="../media/image3.jpe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3.jpeg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17" Type="http://schemas.openxmlformats.org/officeDocument/2006/relationships/image" Target="../media/image62.jpeg"/><Relationship Id="rId2" Type="http://schemas.openxmlformats.org/officeDocument/2006/relationships/image" Target="../media/image5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gif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image" Target="../media/image4.jpeg"/><Relationship Id="rId9" Type="http://schemas.openxmlformats.org/officeDocument/2006/relationships/image" Target="../media/image55.png"/><Relationship Id="rId14" Type="http://schemas.openxmlformats.org/officeDocument/2006/relationships/image" Target="../media/image6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3.jpe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251520" y="1275606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Технологический суверенитет страны: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задачи и направления развития школьного инженерно-технического образования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867894"/>
            <a:ext cx="422108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b="1" dirty="0" err="1">
                <a:solidFill>
                  <a:schemeClr val="bg1"/>
                </a:solidFill>
              </a:rPr>
              <a:t>Минзалия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Загриевна</a:t>
            </a:r>
            <a:r>
              <a:rPr lang="ru-RU" b="1" dirty="0">
                <a:solidFill>
                  <a:schemeClr val="bg1"/>
                </a:solidFill>
              </a:rPr>
              <a:t> Закирова, </a:t>
            </a:r>
          </a:p>
          <a:p>
            <a:pPr lvl="0" algn="r">
              <a:defRPr/>
            </a:pPr>
            <a:r>
              <a:rPr lang="ru-RU" dirty="0">
                <a:solidFill>
                  <a:schemeClr val="bg1"/>
                </a:solidFill>
              </a:rPr>
              <a:t>заместитель министра 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образования и науки Республики Татарстан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2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/>
          <p:cNvSpPr txBox="1"/>
          <p:nvPr/>
        </p:nvSpPr>
        <p:spPr>
          <a:xfrm>
            <a:off x="827585" y="177199"/>
            <a:ext cx="7516315" cy="28613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ВЕБИНАР ПО ИТОГАМ УЧЕБНО</a:t>
            </a:r>
            <a:r>
              <a:rPr lang="ru-RU" sz="1800" b="1" dirty="0" smtClean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ГО ГОДА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73280"/>
            <a:ext cx="8316415" cy="267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ru-RU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мая 2024 </a:t>
            </a:r>
            <a:r>
              <a:rPr lang="ru-RU" sz="32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г. в </a:t>
            </a:r>
            <a:r>
              <a:rPr lang="ru-RU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15.00 </a:t>
            </a:r>
            <a:endParaRPr lang="ru-RU" sz="3200" b="1" dirty="0" smtClean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1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УЧАСТНИКИ ВЕБИНАРА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1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fontAlgn="base">
              <a:lnSpc>
                <a:spcPct val="115000"/>
              </a:lnSpc>
              <a:spcAft>
                <a:spcPts val="0"/>
              </a:spcAft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школьные администраторы ГИС «Электронное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образование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РТ» </a:t>
            </a:r>
          </a:p>
          <a:p>
            <a:pPr marL="180975" indent="-180975" fontAlgn="base">
              <a:lnSpc>
                <a:spcPct val="115000"/>
              </a:lnSpc>
              <a:spcAft>
                <a:spcPts val="0"/>
              </a:spcAft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fontAlgn="base">
              <a:lnSpc>
                <a:spcPct val="115000"/>
              </a:lnSpc>
              <a:spcAft>
                <a:spcPts val="0"/>
              </a:spcAft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методисты отделов образования МО РТ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934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/>
          <p:cNvCxnSpPr/>
          <p:nvPr/>
        </p:nvCxnSpPr>
        <p:spPr>
          <a:xfrm>
            <a:off x="3203848" y="915566"/>
            <a:ext cx="0" cy="4043701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85205" y="3379195"/>
            <a:ext cx="8208912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482" y="198445"/>
            <a:ext cx="5283980" cy="376185"/>
          </a:xfrm>
          <a:prstGeom prst="rect">
            <a:avLst/>
          </a:prstGeom>
        </p:spPr>
        <p:txBody>
          <a:bodyPr vert="horz" wrap="square" lIns="0" tIns="6787" rIns="0" bIns="0" rtlCol="0" anchor="ctr">
            <a:spAutoFit/>
          </a:bodyPr>
          <a:lstStyle/>
          <a:p>
            <a:pPr marL="7144">
              <a:spcBef>
                <a:spcPts val="53"/>
              </a:spcBef>
            </a:pPr>
            <a:r>
              <a:rPr sz="2400" spc="-3" dirty="0">
                <a:solidFill>
                  <a:srgbClr val="002060"/>
                </a:solidFill>
              </a:rPr>
              <a:t>Новые</a:t>
            </a:r>
            <a:r>
              <a:rPr sz="2400" spc="-8" dirty="0">
                <a:solidFill>
                  <a:srgbClr val="002060"/>
                </a:solidFill>
              </a:rPr>
              <a:t> </a:t>
            </a:r>
            <a:r>
              <a:rPr sz="2400" spc="-6" dirty="0">
                <a:solidFill>
                  <a:srgbClr val="002060"/>
                </a:solidFill>
              </a:rPr>
              <a:t>нормативные</a:t>
            </a:r>
            <a:r>
              <a:rPr sz="2400" spc="6" dirty="0">
                <a:solidFill>
                  <a:srgbClr val="002060"/>
                </a:solidFill>
              </a:rPr>
              <a:t> </a:t>
            </a:r>
            <a:r>
              <a:rPr sz="2400" spc="-6" dirty="0">
                <a:solidFill>
                  <a:srgbClr val="002060"/>
                </a:solidFill>
              </a:rPr>
              <a:t>документы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3193" y="1500115"/>
            <a:ext cx="1804490" cy="1531068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7144">
              <a:spcBef>
                <a:spcPts val="59"/>
              </a:spcBef>
            </a:pP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Приказ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просвещения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4"/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Российской</a:t>
            </a:r>
            <a:r>
              <a:rPr sz="9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r>
              <a:rPr sz="900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1" spc="-3" dirty="0">
                <a:latin typeface="Arial" panose="020B0604020202020204" pitchFamily="34" charset="0"/>
                <a:cs typeface="Arial" panose="020B0604020202020204" pitchFamily="34" charset="0"/>
              </a:rPr>
              <a:t>27.12.2023</a:t>
            </a:r>
            <a:r>
              <a:rPr sz="9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1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sz="900" b="1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1" spc="-3" dirty="0">
                <a:latin typeface="Arial" panose="020B0604020202020204" pitchFamily="34" charset="0"/>
                <a:cs typeface="Arial" panose="020B0604020202020204" pitchFamily="34" charset="0"/>
              </a:rPr>
              <a:t>1028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4" marR="2858"/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«О</a:t>
            </a:r>
            <a:r>
              <a:rPr sz="900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внесении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изменений</a:t>
            </a:r>
            <a:r>
              <a:rPr sz="900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некоторые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приказы </a:t>
            </a:r>
            <a:r>
              <a:rPr sz="900" spc="-16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Минобрнауки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Минпросвещения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России,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касающиеся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федеральных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стандартов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основного</a:t>
            </a:r>
            <a:r>
              <a:rPr sz="900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среднего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общего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образования»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2005" y="3428559"/>
            <a:ext cx="1868091" cy="153070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Приказ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просвещения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4">
              <a:spcBef>
                <a:spcPts val="3"/>
              </a:spcBef>
            </a:pP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Российской</a:t>
            </a:r>
            <a:r>
              <a:rPr sz="9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r>
              <a:rPr sz="900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sz="900" b="1" spc="-3" dirty="0">
                <a:latin typeface="Arial" panose="020B0604020202020204" pitchFamily="34" charset="0"/>
                <a:cs typeface="Arial" panose="020B0604020202020204" pitchFamily="34" charset="0"/>
              </a:rPr>
              <a:t>22.01.2024</a:t>
            </a:r>
            <a:r>
              <a:rPr sz="900" b="1" spc="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1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sz="9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1" spc="-3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4"/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«О</a:t>
            </a:r>
            <a:r>
              <a:rPr sz="900" spc="-1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внесении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изменений</a:t>
            </a:r>
            <a:r>
              <a:rPr sz="9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 err="1">
                <a:latin typeface="Arial" panose="020B0604020202020204" pitchFamily="34" charset="0"/>
                <a:cs typeface="Arial" panose="020B0604020202020204" pitchFamily="34" charset="0"/>
              </a:rPr>
              <a:t>некоторые</a:t>
            </a:r>
            <a:r>
              <a:rPr lang="ru-RU" sz="900" spc="-6" dirty="0">
                <a:latin typeface="Arial" panose="020B0604020202020204" pitchFamily="34" charset="0"/>
                <a:cs typeface="Arial" panose="020B0604020202020204" pitchFamily="34" charset="0"/>
              </a:rPr>
              <a:t> п</a:t>
            </a:r>
            <a:r>
              <a:rPr sz="900" spc="-6" dirty="0" err="1">
                <a:latin typeface="Arial" panose="020B0604020202020204" pitchFamily="34" charset="0"/>
                <a:cs typeface="Arial" panose="020B0604020202020204" pitchFamily="34" charset="0"/>
              </a:rPr>
              <a:t>риказы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 err="1"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Минпросвещения </a:t>
            </a:r>
            <a:r>
              <a:rPr sz="900" spc="-16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России,</a:t>
            </a:r>
            <a:r>
              <a:rPr sz="900" spc="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касающиеся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федеральных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стандартов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начального </a:t>
            </a:r>
            <a:r>
              <a:rPr sz="900" spc="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sz="9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основного </a:t>
            </a:r>
            <a:r>
              <a:rPr sz="900" spc="-6" dirty="0"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sz="900" spc="-3" dirty="0">
                <a:latin typeface="Arial" panose="020B0604020202020204" pitchFamily="34" charset="0"/>
                <a:cs typeface="Arial" panose="020B0604020202020204" pitchFamily="34" charset="0"/>
              </a:rPr>
              <a:t> образования»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3192" y="788563"/>
            <a:ext cx="2131193" cy="28421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  <a:tabLst>
                <a:tab pos="2484596" algn="l"/>
              </a:tabLst>
            </a:pPr>
            <a:r>
              <a:rPr b="1" spc="-8" baseline="1543" dirty="0" err="1" smtClean="0">
                <a:solidFill>
                  <a:srgbClr val="002060"/>
                </a:solidFill>
                <a:cs typeface="Calibri"/>
              </a:rPr>
              <a:t>П</a:t>
            </a:r>
            <a:r>
              <a:rPr b="1" baseline="1543" dirty="0" err="1" smtClean="0">
                <a:solidFill>
                  <a:srgbClr val="002060"/>
                </a:solidFill>
                <a:cs typeface="Calibri"/>
              </a:rPr>
              <a:t>ри</a:t>
            </a:r>
            <a:r>
              <a:rPr b="1" spc="-25" baseline="1543" dirty="0" err="1" smtClean="0">
                <a:solidFill>
                  <a:srgbClr val="002060"/>
                </a:solidFill>
                <a:cs typeface="Calibri"/>
              </a:rPr>
              <a:t>к</a:t>
            </a:r>
            <a:r>
              <a:rPr b="1" baseline="1543" dirty="0" err="1" smtClean="0">
                <a:solidFill>
                  <a:srgbClr val="002060"/>
                </a:solidFill>
                <a:cs typeface="Calibri"/>
              </a:rPr>
              <a:t>аз</a:t>
            </a:r>
            <a:r>
              <a:rPr lang="ru-RU" b="1" baseline="1543" dirty="0" smtClean="0">
                <a:solidFill>
                  <a:srgbClr val="002060"/>
                </a:solidFill>
                <a:cs typeface="Calibri"/>
              </a:rPr>
              <a:t>ы </a:t>
            </a:r>
            <a:r>
              <a:rPr b="1" spc="-12" baseline="1543" dirty="0" smtClean="0">
                <a:solidFill>
                  <a:srgbClr val="002060"/>
                </a:solidFill>
                <a:cs typeface="Calibri"/>
              </a:rPr>
              <a:t> </a:t>
            </a:r>
            <a:r>
              <a:rPr b="1" baseline="1543" dirty="0" smtClean="0">
                <a:solidFill>
                  <a:srgbClr val="002060"/>
                </a:solidFill>
                <a:cs typeface="Calibri"/>
              </a:rPr>
              <a:t>Ми</a:t>
            </a:r>
            <a:r>
              <a:rPr b="1" spc="4" baseline="1543" dirty="0" smtClean="0">
                <a:solidFill>
                  <a:srgbClr val="002060"/>
                </a:solidFill>
                <a:cs typeface="Calibri"/>
              </a:rPr>
              <a:t>н</a:t>
            </a:r>
            <a:r>
              <a:rPr b="1" spc="-4" baseline="1543" dirty="0" smtClean="0">
                <a:solidFill>
                  <a:srgbClr val="002060"/>
                </a:solidFill>
                <a:cs typeface="Calibri"/>
              </a:rPr>
              <a:t>пр</a:t>
            </a:r>
            <a:r>
              <a:rPr b="1" spc="4" baseline="1543" dirty="0" smtClean="0">
                <a:solidFill>
                  <a:srgbClr val="002060"/>
                </a:solidFill>
                <a:cs typeface="Calibri"/>
              </a:rPr>
              <a:t>о</a:t>
            </a:r>
            <a:r>
              <a:rPr b="1" spc="-4" baseline="1543" dirty="0" smtClean="0">
                <a:solidFill>
                  <a:srgbClr val="002060"/>
                </a:solidFill>
                <a:cs typeface="Calibri"/>
              </a:rPr>
              <a:t>св</a:t>
            </a:r>
            <a:r>
              <a:rPr b="1" baseline="1543" dirty="0" smtClean="0">
                <a:solidFill>
                  <a:srgbClr val="002060"/>
                </a:solidFill>
                <a:cs typeface="Calibri"/>
              </a:rPr>
              <a:t>е</a:t>
            </a:r>
            <a:r>
              <a:rPr b="1" spc="-17" baseline="1543" dirty="0" smtClean="0">
                <a:solidFill>
                  <a:srgbClr val="002060"/>
                </a:solidFill>
                <a:cs typeface="Calibri"/>
              </a:rPr>
              <a:t>щ</a:t>
            </a:r>
            <a:r>
              <a:rPr b="1" baseline="1543" dirty="0" smtClean="0">
                <a:solidFill>
                  <a:srgbClr val="002060"/>
                </a:solidFill>
                <a:cs typeface="Calibri"/>
              </a:rPr>
              <a:t>е</a:t>
            </a:r>
            <a:r>
              <a:rPr b="1" spc="-4" baseline="1543" dirty="0" smtClean="0">
                <a:solidFill>
                  <a:srgbClr val="002060"/>
                </a:solidFill>
                <a:cs typeface="Calibri"/>
              </a:rPr>
              <a:t>ни</a:t>
            </a:r>
            <a:r>
              <a:rPr b="1" baseline="1543" dirty="0" smtClean="0">
                <a:solidFill>
                  <a:srgbClr val="002060"/>
                </a:solidFill>
                <a:cs typeface="Calibri"/>
              </a:rPr>
              <a:t>я</a:t>
            </a:r>
            <a:endParaRPr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7363" y="830591"/>
            <a:ext cx="1098888" cy="28421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ctr">
              <a:spcBef>
                <a:spcPts val="56"/>
              </a:spcBef>
            </a:pPr>
            <a:r>
              <a:rPr b="1" spc="-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b="1" spc="-7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9548" y="3508789"/>
            <a:ext cx="1545193" cy="3149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68235" indent="-161449">
              <a:spcBef>
                <a:spcPts val="56"/>
              </a:spcBef>
              <a:buFont typeface="Wingdings"/>
              <a:buChar char=""/>
              <a:tabLst>
                <a:tab pos="168235" algn="l"/>
                <a:tab pos="168593" algn="l"/>
              </a:tabLst>
            </a:pPr>
            <a:r>
              <a:rPr sz="1000" spc="-3" dirty="0">
                <a:latin typeface="Arial" panose="020B0604020202020204" pitchFamily="34" charset="0"/>
                <a:cs typeface="Arial" panose="020B0604020202020204" pitchFamily="34" charset="0"/>
              </a:rPr>
              <a:t>Учебный</a:t>
            </a:r>
            <a:r>
              <a:rPr sz="1000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" dirty="0">
                <a:latin typeface="Arial" panose="020B0604020202020204" pitchFamily="34" charset="0"/>
                <a:cs typeface="Arial" panose="020B0604020202020204" pitchFamily="34" charset="0"/>
              </a:rPr>
              <a:t>предмет</a:t>
            </a:r>
            <a:r>
              <a:rPr sz="1000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«Технология»</a:t>
            </a:r>
            <a:endParaRPr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82609" y="3517042"/>
            <a:ext cx="2575671" cy="161102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68235" indent="-161449">
              <a:spcBef>
                <a:spcPts val="56"/>
              </a:spcBef>
              <a:buFont typeface="Wingdings"/>
              <a:buChar char=""/>
              <a:tabLst>
                <a:tab pos="168235" algn="l"/>
                <a:tab pos="168593" algn="l"/>
              </a:tabLst>
            </a:pPr>
            <a:r>
              <a:rPr sz="1000" spc="-3" dirty="0">
                <a:latin typeface="Arial" panose="020B0604020202020204" pitchFamily="34" charset="0"/>
                <a:cs typeface="Arial" panose="020B0604020202020204" pitchFamily="34" charset="0"/>
              </a:rPr>
              <a:t>Учебный предмет </a:t>
            </a:r>
            <a:r>
              <a:rPr sz="1000" spc="-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«Труд</a:t>
            </a:r>
            <a:r>
              <a:rPr sz="1000" spc="-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(технология)»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4965" y="1541263"/>
            <a:ext cx="1627346" cy="623127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168235" marR="2858" indent="-161449">
              <a:spcBef>
                <a:spcPts val="59"/>
              </a:spcBef>
              <a:buFont typeface="Wingdings"/>
              <a:buChar char=""/>
              <a:tabLst>
                <a:tab pos="168235" algn="l"/>
                <a:tab pos="168593" algn="l"/>
              </a:tabLst>
            </a:pPr>
            <a:r>
              <a:rPr sz="1000" spc="-3" dirty="0">
                <a:latin typeface="Arial" panose="020B0604020202020204" pitchFamily="34" charset="0"/>
                <a:cs typeface="Arial" panose="020B0604020202020204" pitchFamily="34" charset="0"/>
              </a:rPr>
              <a:t>Предметная </a:t>
            </a:r>
            <a:r>
              <a:rPr sz="1000" spc="-6" dirty="0">
                <a:latin typeface="Arial" panose="020B0604020202020204" pitchFamily="34" charset="0"/>
                <a:cs typeface="Arial" panose="020B0604020202020204" pitchFamily="34" charset="0"/>
              </a:rPr>
              <a:t>область </a:t>
            </a:r>
            <a:r>
              <a:rPr sz="1000" spc="-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«Физическая </a:t>
            </a:r>
            <a:r>
              <a:rPr sz="1000" spc="-17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spc="-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</a:t>
            </a:r>
            <a:r>
              <a:rPr sz="10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 </a:t>
            </a:r>
            <a:r>
              <a:rPr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жизнедеятельности»</a:t>
            </a:r>
            <a:endParaRPr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93467" y="2433128"/>
            <a:ext cx="1775459" cy="469239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168235" marR="2858" indent="-161449">
              <a:spcBef>
                <a:spcPts val="59"/>
              </a:spcBef>
              <a:buFont typeface="Wingdings"/>
              <a:buChar char=""/>
              <a:tabLst>
                <a:tab pos="168235" algn="l"/>
                <a:tab pos="168593" algn="l"/>
              </a:tabLst>
            </a:pPr>
            <a:r>
              <a:rPr sz="1000" spc="-3" dirty="0">
                <a:cs typeface="Calibri"/>
              </a:rPr>
              <a:t>Учебный предмет </a:t>
            </a:r>
            <a:r>
              <a:rPr sz="1000" spc="-3" dirty="0">
                <a:solidFill>
                  <a:srgbClr val="002060"/>
                </a:solidFill>
                <a:cs typeface="Calibri"/>
              </a:rPr>
              <a:t>«Основы безопасности </a:t>
            </a:r>
            <a:r>
              <a:rPr sz="1000" spc="-172" dirty="0">
                <a:solidFill>
                  <a:srgbClr val="002060"/>
                </a:solidFill>
                <a:cs typeface="Calibri"/>
              </a:rPr>
              <a:t> </a:t>
            </a:r>
            <a:r>
              <a:rPr sz="1000" dirty="0">
                <a:solidFill>
                  <a:srgbClr val="002060"/>
                </a:solidFill>
                <a:cs typeface="Calibri"/>
              </a:rPr>
              <a:t>и</a:t>
            </a:r>
            <a:r>
              <a:rPr sz="1000" spc="-3" dirty="0">
                <a:solidFill>
                  <a:srgbClr val="002060"/>
                </a:solidFill>
                <a:cs typeface="Calibri"/>
              </a:rPr>
              <a:t> </a:t>
            </a:r>
            <a:r>
              <a:rPr sz="1000" spc="-6" dirty="0">
                <a:solidFill>
                  <a:srgbClr val="002060"/>
                </a:solidFill>
                <a:cs typeface="Calibri"/>
              </a:rPr>
              <a:t>жизнедеятельности»</a:t>
            </a:r>
            <a:endParaRPr sz="10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4057" y="1421288"/>
            <a:ext cx="2037833" cy="841136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162878" marR="277892" indent="-156091">
              <a:spcBef>
                <a:spcPts val="59"/>
              </a:spcBef>
              <a:buFont typeface="Wingdings"/>
              <a:buChar char=""/>
              <a:tabLst>
                <a:tab pos="168235" algn="l"/>
                <a:tab pos="168593" algn="l"/>
              </a:tabLst>
            </a:pPr>
            <a:r>
              <a:rPr sz="1000" spc="-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Предметная</a:t>
            </a:r>
            <a:r>
              <a:rPr sz="1000" spc="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  <a:r>
              <a:rPr sz="1000" spc="-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1" spc="-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</a:t>
            </a:r>
            <a:r>
              <a:rPr lang="ru-RU" sz="1000" b="1" spc="-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000" b="1" spc="-8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ультура</a:t>
            </a:r>
            <a:r>
              <a:rPr sz="1000" b="1" spc="-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35" indent="-161449">
              <a:spcBef>
                <a:spcPts val="537"/>
              </a:spcBef>
              <a:buFont typeface="Wingdings"/>
              <a:buChar char=""/>
              <a:tabLst>
                <a:tab pos="168235" algn="l"/>
                <a:tab pos="168593" algn="l"/>
              </a:tabLst>
            </a:pPr>
            <a:r>
              <a:rPr sz="1000" spc="-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Предметная </a:t>
            </a:r>
            <a:r>
              <a:rPr sz="1000" spc="-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  <a:r>
              <a:rPr sz="1000" spc="-1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35">
              <a:spcBef>
                <a:spcPts val="3"/>
              </a:spcBef>
            </a:pPr>
            <a:r>
              <a:rPr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sz="1000" b="1" spc="-1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000" b="1" spc="-3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защиты</a:t>
            </a:r>
            <a:r>
              <a:rPr sz="1000" b="1" spc="-1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Родины»</a:t>
            </a:r>
            <a:r>
              <a:rPr sz="1000" b="1" spc="-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(ОБЗР)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45076" y="2474830"/>
            <a:ext cx="1629862" cy="469239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168235" marR="2858" indent="-161449">
              <a:spcBef>
                <a:spcPts val="59"/>
              </a:spcBef>
              <a:buFont typeface="Wingdings"/>
              <a:buChar char=""/>
              <a:tabLst>
                <a:tab pos="168235" algn="l"/>
                <a:tab pos="168593" algn="l"/>
              </a:tabLst>
            </a:pPr>
            <a:r>
              <a:rPr sz="1000" spc="-3" dirty="0">
                <a:solidFill>
                  <a:srgbClr val="C00000"/>
                </a:solidFill>
                <a:cs typeface="Calibri"/>
              </a:rPr>
              <a:t>Учебный предмет «Основы безопасности </a:t>
            </a:r>
            <a:r>
              <a:rPr sz="1000" dirty="0">
                <a:solidFill>
                  <a:srgbClr val="C00000"/>
                </a:solidFill>
                <a:cs typeface="Calibri"/>
              </a:rPr>
              <a:t>и </a:t>
            </a:r>
            <a:r>
              <a:rPr sz="1000" spc="-172" dirty="0">
                <a:solidFill>
                  <a:srgbClr val="C00000"/>
                </a:solidFill>
                <a:cs typeface="Calibri"/>
              </a:rPr>
              <a:t> </a:t>
            </a:r>
            <a:r>
              <a:rPr sz="1000" dirty="0">
                <a:solidFill>
                  <a:srgbClr val="C00000"/>
                </a:solidFill>
                <a:cs typeface="Calibri"/>
              </a:rPr>
              <a:t>защиты</a:t>
            </a:r>
            <a:r>
              <a:rPr sz="1000" spc="-8" dirty="0">
                <a:solidFill>
                  <a:srgbClr val="C00000"/>
                </a:solidFill>
                <a:cs typeface="Calibri"/>
              </a:rPr>
              <a:t> </a:t>
            </a:r>
            <a:r>
              <a:rPr sz="1000" spc="-6" dirty="0">
                <a:solidFill>
                  <a:srgbClr val="C00000"/>
                </a:solidFill>
                <a:cs typeface="Calibri"/>
              </a:rPr>
              <a:t>Родины»</a:t>
            </a:r>
            <a:endParaRPr sz="1000" dirty="0"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927084" y="2321373"/>
            <a:ext cx="6159758" cy="1114121"/>
            <a:chOff x="596810" y="1470065"/>
            <a:chExt cx="11726653" cy="1980660"/>
          </a:xfrm>
        </p:grpSpPr>
        <p:sp>
          <p:nvSpPr>
            <p:cNvPr id="16" name="object 16"/>
            <p:cNvSpPr/>
            <p:nvPr/>
          </p:nvSpPr>
          <p:spPr>
            <a:xfrm>
              <a:off x="596810" y="2547756"/>
              <a:ext cx="3451430" cy="902969"/>
            </a:xfrm>
            <a:custGeom>
              <a:avLst/>
              <a:gdLst/>
              <a:ahLst/>
              <a:cxnLst/>
              <a:rect l="l" t="t" r="r" b="b"/>
              <a:pathLst>
                <a:path w="3246754" h="902970">
                  <a:moveTo>
                    <a:pt x="0" y="545211"/>
                  </a:moveTo>
                  <a:lnTo>
                    <a:pt x="3185515" y="0"/>
                  </a:lnTo>
                  <a:lnTo>
                    <a:pt x="3246729" y="357504"/>
                  </a:lnTo>
                  <a:lnTo>
                    <a:pt x="61226" y="902843"/>
                  </a:lnTo>
                  <a:lnTo>
                    <a:pt x="0" y="54521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013" b="1"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5390" y="2744924"/>
              <a:ext cx="2894267" cy="57073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 flipV="1">
              <a:off x="3378670" y="1470065"/>
              <a:ext cx="8944793" cy="81278"/>
            </a:xfrm>
            <a:custGeom>
              <a:avLst/>
              <a:gdLst/>
              <a:ahLst/>
              <a:cxnLst/>
              <a:rect l="l" t="t" r="r" b="b"/>
              <a:pathLst>
                <a:path w="7302500">
                  <a:moveTo>
                    <a:pt x="0" y="0"/>
                  </a:moveTo>
                  <a:lnTo>
                    <a:pt x="3230244" y="0"/>
                  </a:lnTo>
                </a:path>
                <a:path w="7302500">
                  <a:moveTo>
                    <a:pt x="4072127" y="0"/>
                  </a:moveTo>
                  <a:lnTo>
                    <a:pt x="7302373" y="0"/>
                  </a:lnTo>
                </a:path>
              </a:pathLst>
            </a:custGeom>
            <a:ln w="6096">
              <a:solidFill>
                <a:srgbClr val="4471C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13" b="1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4198638" y="771804"/>
            <a:ext cx="925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4">
              <a:spcBef>
                <a:spcPts val="56"/>
              </a:spcBef>
              <a:tabLst>
                <a:tab pos="2484596" algn="l"/>
              </a:tabLst>
            </a:pPr>
            <a:r>
              <a:rPr lang="ru-RU" b="1" dirty="0">
                <a:solidFill>
                  <a:srgbClr val="002060"/>
                </a:solidFill>
                <a:cs typeface="Calibri"/>
              </a:rPr>
              <a:t>БЫ</a:t>
            </a:r>
            <a:r>
              <a:rPr lang="ru-RU" b="1" spc="-3" dirty="0">
                <a:solidFill>
                  <a:srgbClr val="002060"/>
                </a:solidFill>
                <a:cs typeface="Calibri"/>
              </a:rPr>
              <a:t>Л</a:t>
            </a:r>
            <a:r>
              <a:rPr lang="ru-RU" b="1" dirty="0">
                <a:solidFill>
                  <a:srgbClr val="002060"/>
                </a:solidFill>
                <a:cs typeface="Calibri"/>
              </a:rPr>
              <a:t>О</a:t>
            </a:r>
            <a:endParaRPr lang="ru-RU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62462" y="3031183"/>
            <a:ext cx="2830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016">
              <a:spcBef>
                <a:spcPts val="284"/>
              </a:spcBef>
            </a:pPr>
            <a:r>
              <a:rPr lang="ru-RU" sz="1000" b="1" spc="-3" dirty="0">
                <a:solidFill>
                  <a:srgbClr val="002060"/>
                </a:solidFill>
                <a:cs typeface="Calibri"/>
              </a:rPr>
              <a:t>Дополнено</a:t>
            </a:r>
            <a:r>
              <a:rPr lang="ru-RU" sz="1000" b="1" spc="-34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000" b="1" spc="-3" dirty="0">
                <a:solidFill>
                  <a:srgbClr val="002060"/>
                </a:solidFill>
                <a:cs typeface="Calibri"/>
              </a:rPr>
              <a:t>предметное</a:t>
            </a:r>
            <a:r>
              <a:rPr lang="ru-RU" sz="1000" b="1" spc="-8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000" b="1" spc="-6" dirty="0">
                <a:solidFill>
                  <a:srgbClr val="002060"/>
                </a:solidFill>
                <a:cs typeface="Calibri"/>
              </a:rPr>
              <a:t>содержание</a:t>
            </a:r>
            <a:endParaRPr lang="ru-RU" sz="1000" b="1" dirty="0">
              <a:solidFill>
                <a:srgbClr val="002060"/>
              </a:solidFill>
              <a:cs typeface="Calibri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308304" y="178142"/>
            <a:ext cx="1665089" cy="524288"/>
            <a:chOff x="9859986" y="137643"/>
            <a:chExt cx="2220118" cy="69905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cxnSp>
        <p:nvCxnSpPr>
          <p:cNvPr id="25" name="Прямая соединительная линия 24"/>
          <p:cNvCxnSpPr/>
          <p:nvPr/>
        </p:nvCxnSpPr>
        <p:spPr>
          <a:xfrm>
            <a:off x="685205" y="1275606"/>
            <a:ext cx="8208912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580112" y="915566"/>
            <a:ext cx="0" cy="4043701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5"/>
          <p:cNvSpPr txBox="1"/>
          <p:nvPr/>
        </p:nvSpPr>
        <p:spPr>
          <a:xfrm>
            <a:off x="5838932" y="3798559"/>
            <a:ext cx="3207908" cy="992459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marL="168235" indent="-161449">
              <a:spcBef>
                <a:spcPts val="59"/>
              </a:spcBef>
              <a:buFont typeface="Arial MT"/>
              <a:buChar char="•"/>
              <a:tabLst>
                <a:tab pos="168235" algn="l"/>
                <a:tab pos="168593" algn="l"/>
              </a:tabLst>
            </a:pPr>
            <a:r>
              <a:rPr sz="800" spc="-3" dirty="0" err="1">
                <a:cs typeface="Calibri"/>
              </a:rPr>
              <a:t>Предметно-практическая</a:t>
            </a:r>
            <a:r>
              <a:rPr sz="800" dirty="0">
                <a:cs typeface="Calibri"/>
              </a:rPr>
              <a:t> </a:t>
            </a:r>
            <a:r>
              <a:rPr sz="800" spc="-6" dirty="0" err="1" smtClean="0">
                <a:cs typeface="Calibri"/>
              </a:rPr>
              <a:t>деятельность</a:t>
            </a:r>
            <a:r>
              <a:rPr lang="ru-RU" sz="800" spc="-6" dirty="0" smtClean="0">
                <a:cs typeface="Calibri"/>
              </a:rPr>
              <a:t> (в </a:t>
            </a:r>
            <a:r>
              <a:rPr lang="ru-RU" sz="800" spc="-6" dirty="0" err="1" smtClean="0">
                <a:cs typeface="Calibri"/>
              </a:rPr>
              <a:t>т.ч</a:t>
            </a:r>
            <a:r>
              <a:rPr lang="ru-RU" sz="800" spc="-6" dirty="0" smtClean="0">
                <a:cs typeface="Calibri"/>
              </a:rPr>
              <a:t>. проектная)</a:t>
            </a:r>
            <a:endParaRPr sz="800" dirty="0">
              <a:cs typeface="Calibri"/>
            </a:endParaRPr>
          </a:p>
          <a:p>
            <a:pPr marL="168235" indent="-161449">
              <a:buFont typeface="Arial MT"/>
              <a:buChar char="•"/>
              <a:tabLst>
                <a:tab pos="168235" algn="l"/>
                <a:tab pos="168593" algn="l"/>
              </a:tabLst>
            </a:pPr>
            <a:r>
              <a:rPr sz="800" spc="-3" dirty="0">
                <a:cs typeface="Calibri"/>
              </a:rPr>
              <a:t>Приобретение</a:t>
            </a:r>
            <a:r>
              <a:rPr sz="800" spc="8" dirty="0">
                <a:cs typeface="Calibri"/>
              </a:rPr>
              <a:t> </a:t>
            </a:r>
            <a:r>
              <a:rPr sz="800" spc="-3" dirty="0">
                <a:cs typeface="Calibri"/>
              </a:rPr>
              <a:t>базовых</a:t>
            </a:r>
            <a:r>
              <a:rPr sz="800" spc="6" dirty="0">
                <a:cs typeface="Calibri"/>
              </a:rPr>
              <a:t> </a:t>
            </a:r>
            <a:r>
              <a:rPr sz="800" spc="-3" dirty="0">
                <a:cs typeface="Calibri"/>
              </a:rPr>
              <a:t>навыков</a:t>
            </a:r>
            <a:r>
              <a:rPr sz="800" spc="6" dirty="0">
                <a:cs typeface="Calibri"/>
              </a:rPr>
              <a:t> </a:t>
            </a:r>
            <a:r>
              <a:rPr sz="800" spc="-3" dirty="0">
                <a:cs typeface="Calibri"/>
              </a:rPr>
              <a:t>работы</a:t>
            </a:r>
            <a:r>
              <a:rPr sz="800" dirty="0">
                <a:cs typeface="Calibri"/>
              </a:rPr>
              <a:t> с</a:t>
            </a:r>
            <a:r>
              <a:rPr sz="800" spc="-6" dirty="0">
                <a:cs typeface="Calibri"/>
              </a:rPr>
              <a:t> </a:t>
            </a:r>
            <a:r>
              <a:rPr sz="800" spc="-3" dirty="0">
                <a:cs typeface="Calibri"/>
              </a:rPr>
              <a:t>различными</a:t>
            </a:r>
            <a:r>
              <a:rPr sz="800" spc="11" dirty="0">
                <a:cs typeface="Calibri"/>
              </a:rPr>
              <a:t> </a:t>
            </a:r>
            <a:r>
              <a:rPr sz="800" spc="-3" dirty="0">
                <a:cs typeface="Calibri"/>
              </a:rPr>
              <a:t>материалами</a:t>
            </a:r>
            <a:endParaRPr sz="800" dirty="0">
              <a:cs typeface="Calibri"/>
            </a:endParaRPr>
          </a:p>
          <a:p>
            <a:pPr marL="168235" indent="-161449">
              <a:buFont typeface="Arial MT"/>
              <a:buChar char="•"/>
              <a:tabLst>
                <a:tab pos="168235" algn="l"/>
                <a:tab pos="168593" algn="l"/>
              </a:tabLst>
            </a:pPr>
            <a:r>
              <a:rPr sz="800" spc="-3" dirty="0">
                <a:cs typeface="Calibri"/>
              </a:rPr>
              <a:t>Знакомство </a:t>
            </a:r>
            <a:r>
              <a:rPr sz="800" dirty="0">
                <a:cs typeface="Calibri"/>
              </a:rPr>
              <a:t>с</a:t>
            </a:r>
            <a:r>
              <a:rPr sz="800" spc="-11" dirty="0">
                <a:cs typeface="Calibri"/>
              </a:rPr>
              <a:t> </a:t>
            </a:r>
            <a:r>
              <a:rPr sz="800" spc="-3" dirty="0">
                <a:cs typeface="Calibri"/>
              </a:rPr>
              <a:t>миром профессий,</a:t>
            </a:r>
            <a:r>
              <a:rPr sz="800" spc="6" dirty="0">
                <a:cs typeface="Calibri"/>
              </a:rPr>
              <a:t> </a:t>
            </a:r>
            <a:r>
              <a:rPr sz="800" spc="-3" dirty="0">
                <a:cs typeface="Calibri"/>
              </a:rPr>
              <a:t>самоопределение </a:t>
            </a:r>
            <a:r>
              <a:rPr sz="800" dirty="0">
                <a:cs typeface="Calibri"/>
              </a:rPr>
              <a:t>и</a:t>
            </a:r>
            <a:r>
              <a:rPr sz="800" spc="-6" dirty="0">
                <a:cs typeface="Calibri"/>
              </a:rPr>
              <a:t> </a:t>
            </a:r>
            <a:r>
              <a:rPr sz="800" spc="-3" dirty="0" err="1" smtClean="0">
                <a:cs typeface="Calibri"/>
              </a:rPr>
              <a:t>ориентация</a:t>
            </a:r>
            <a:r>
              <a:rPr lang="ru-RU" sz="800" spc="-3" dirty="0" smtClean="0">
                <a:cs typeface="Calibri"/>
              </a:rPr>
              <a:t> </a:t>
            </a:r>
            <a:r>
              <a:rPr sz="800" spc="-3" dirty="0" smtClean="0">
                <a:cs typeface="Calibri"/>
              </a:rPr>
              <a:t>обучающихся</a:t>
            </a:r>
            <a:r>
              <a:rPr sz="800" spc="6" dirty="0" smtClean="0">
                <a:cs typeface="Calibri"/>
              </a:rPr>
              <a:t> </a:t>
            </a:r>
            <a:r>
              <a:rPr sz="800" dirty="0">
                <a:cs typeface="Calibri"/>
              </a:rPr>
              <a:t>в</a:t>
            </a:r>
            <a:r>
              <a:rPr sz="800" spc="-3" dirty="0">
                <a:cs typeface="Calibri"/>
              </a:rPr>
              <a:t> сферах</a:t>
            </a:r>
            <a:r>
              <a:rPr sz="800" dirty="0">
                <a:cs typeface="Calibri"/>
              </a:rPr>
              <a:t> </a:t>
            </a:r>
            <a:r>
              <a:rPr sz="800" spc="-8" dirty="0">
                <a:cs typeface="Calibri"/>
              </a:rPr>
              <a:t>трудовой</a:t>
            </a:r>
            <a:r>
              <a:rPr sz="800" spc="3" dirty="0">
                <a:cs typeface="Calibri"/>
              </a:rPr>
              <a:t> </a:t>
            </a:r>
            <a:r>
              <a:rPr sz="800" spc="-6" dirty="0">
                <a:cs typeface="Calibri"/>
              </a:rPr>
              <a:t>деятельности</a:t>
            </a:r>
            <a:endParaRPr sz="800" dirty="0">
              <a:cs typeface="Calibri"/>
            </a:endParaRPr>
          </a:p>
          <a:p>
            <a:pPr marL="168235" indent="-161449">
              <a:buFont typeface="Arial MT"/>
              <a:buChar char="•"/>
              <a:tabLst>
                <a:tab pos="168235" algn="l"/>
                <a:tab pos="168593" algn="l"/>
              </a:tabLst>
            </a:pPr>
            <a:r>
              <a:rPr sz="800" spc="-3" dirty="0">
                <a:cs typeface="Calibri"/>
              </a:rPr>
              <a:t>Расширение</a:t>
            </a:r>
            <a:r>
              <a:rPr sz="800" spc="8" dirty="0">
                <a:cs typeface="Calibri"/>
              </a:rPr>
              <a:t> </a:t>
            </a:r>
            <a:r>
              <a:rPr sz="800" spc="-11" dirty="0">
                <a:cs typeface="Calibri"/>
              </a:rPr>
              <a:t>модуля</a:t>
            </a:r>
            <a:r>
              <a:rPr sz="800" spc="-8" dirty="0">
                <a:cs typeface="Calibri"/>
              </a:rPr>
              <a:t> </a:t>
            </a:r>
            <a:r>
              <a:rPr sz="800" spc="-3" dirty="0">
                <a:cs typeface="Calibri"/>
              </a:rPr>
              <a:t>«Компьютерная</a:t>
            </a:r>
            <a:r>
              <a:rPr sz="800" spc="-20" dirty="0">
                <a:cs typeface="Calibri"/>
              </a:rPr>
              <a:t> </a:t>
            </a:r>
            <a:r>
              <a:rPr sz="800" spc="-3" dirty="0">
                <a:cs typeface="Calibri"/>
              </a:rPr>
              <a:t>графика.</a:t>
            </a:r>
            <a:r>
              <a:rPr sz="800" spc="8" dirty="0">
                <a:cs typeface="Calibri"/>
              </a:rPr>
              <a:t> </a:t>
            </a:r>
            <a:r>
              <a:rPr sz="800" dirty="0">
                <a:cs typeface="Calibri"/>
              </a:rPr>
              <a:t>Черчение»</a:t>
            </a:r>
          </a:p>
          <a:p>
            <a:pPr marL="168235" indent="-161449">
              <a:buFont typeface="Arial MT"/>
              <a:buChar char="•"/>
              <a:tabLst>
                <a:tab pos="168235" algn="l"/>
                <a:tab pos="168593" algn="l"/>
              </a:tabLst>
            </a:pPr>
            <a:r>
              <a:rPr sz="800" spc="-3" dirty="0">
                <a:cs typeface="Calibri"/>
              </a:rPr>
              <a:t>Расширение</a:t>
            </a:r>
            <a:r>
              <a:rPr sz="800" spc="14" dirty="0">
                <a:cs typeface="Calibri"/>
              </a:rPr>
              <a:t> </a:t>
            </a:r>
            <a:r>
              <a:rPr sz="800" spc="-11" dirty="0">
                <a:cs typeface="Calibri"/>
              </a:rPr>
              <a:t>модуля</a:t>
            </a:r>
            <a:r>
              <a:rPr sz="800" spc="-6" dirty="0">
                <a:cs typeface="Calibri"/>
              </a:rPr>
              <a:t> «Робототехника»</a:t>
            </a:r>
            <a:r>
              <a:rPr sz="800" spc="-8" dirty="0">
                <a:cs typeface="Calibri"/>
              </a:rPr>
              <a:t> </a:t>
            </a:r>
            <a:r>
              <a:rPr sz="800" spc="-3" dirty="0">
                <a:cs typeface="Calibri"/>
              </a:rPr>
              <a:t>(в</a:t>
            </a:r>
            <a:r>
              <a:rPr sz="800" spc="3" dirty="0">
                <a:cs typeface="Calibri"/>
              </a:rPr>
              <a:t> </a:t>
            </a:r>
            <a:r>
              <a:rPr sz="800" spc="-3" dirty="0">
                <a:cs typeface="Calibri"/>
              </a:rPr>
              <a:t>части </a:t>
            </a:r>
            <a:r>
              <a:rPr sz="800" dirty="0">
                <a:cs typeface="Calibri"/>
              </a:rPr>
              <a:t>БПЛА)</a:t>
            </a:r>
          </a:p>
          <a:p>
            <a:pPr marL="168235" indent="-161449">
              <a:buFont typeface="Arial MT"/>
              <a:buChar char="•"/>
              <a:tabLst>
                <a:tab pos="168235" algn="l"/>
                <a:tab pos="168593" algn="l"/>
              </a:tabLst>
            </a:pPr>
            <a:r>
              <a:rPr sz="800" spc="-3" dirty="0">
                <a:cs typeface="Calibri"/>
              </a:rPr>
              <a:t>Добавление </a:t>
            </a:r>
            <a:r>
              <a:rPr sz="800" dirty="0">
                <a:cs typeface="Calibri"/>
              </a:rPr>
              <a:t>в</a:t>
            </a:r>
            <a:r>
              <a:rPr sz="800" spc="-6" dirty="0">
                <a:cs typeface="Calibri"/>
              </a:rPr>
              <a:t> </a:t>
            </a:r>
            <a:r>
              <a:rPr sz="800" spc="-3" dirty="0">
                <a:cs typeface="Calibri"/>
              </a:rPr>
              <a:t>каждый</a:t>
            </a:r>
            <a:r>
              <a:rPr sz="800" dirty="0">
                <a:cs typeface="Calibri"/>
              </a:rPr>
              <a:t> </a:t>
            </a:r>
            <a:r>
              <a:rPr sz="800" spc="-11" dirty="0">
                <a:cs typeface="Calibri"/>
              </a:rPr>
              <a:t>модуль</a:t>
            </a:r>
            <a:r>
              <a:rPr sz="800" spc="-3" dirty="0">
                <a:cs typeface="Calibri"/>
              </a:rPr>
              <a:t> </a:t>
            </a:r>
            <a:r>
              <a:rPr sz="800" spc="-6" dirty="0">
                <a:cs typeface="Calibri"/>
              </a:rPr>
              <a:t>темы</a:t>
            </a:r>
            <a:r>
              <a:rPr sz="800" spc="3" dirty="0">
                <a:cs typeface="Calibri"/>
              </a:rPr>
              <a:t> </a:t>
            </a:r>
            <a:r>
              <a:rPr sz="800" spc="-3" dirty="0">
                <a:cs typeface="Calibri"/>
              </a:rPr>
              <a:t>«Мир</a:t>
            </a:r>
            <a:r>
              <a:rPr sz="800" spc="-11" dirty="0">
                <a:cs typeface="Calibri"/>
              </a:rPr>
              <a:t> </a:t>
            </a:r>
            <a:r>
              <a:rPr sz="800" spc="-3" dirty="0">
                <a:cs typeface="Calibri"/>
              </a:rPr>
              <a:t>профессий»</a:t>
            </a:r>
            <a:endParaRPr sz="800" dirty="0">
              <a:cs typeface="Calibri"/>
            </a:endParaRPr>
          </a:p>
        </p:txBody>
      </p:sp>
      <p:pic>
        <p:nvPicPr>
          <p:cNvPr id="3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20179" y="2655070"/>
            <a:ext cx="329004" cy="279557"/>
          </a:xfrm>
          <a:prstGeom prst="rect">
            <a:avLst/>
          </a:prstGeom>
        </p:spPr>
      </p:pic>
      <p:sp>
        <p:nvSpPr>
          <p:cNvPr id="31" name="object 9"/>
          <p:cNvSpPr txBox="1"/>
          <p:nvPr/>
        </p:nvSpPr>
        <p:spPr>
          <a:xfrm>
            <a:off x="7631666" y="2672949"/>
            <a:ext cx="1524859" cy="2553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24314" indent="-215265">
              <a:spcBef>
                <a:spcPts val="71"/>
              </a:spcBef>
              <a:buFont typeface="Wingdings"/>
              <a:buChar char=""/>
              <a:tabLst>
                <a:tab pos="224314" algn="l"/>
                <a:tab pos="224790" algn="l"/>
              </a:tabLst>
            </a:pPr>
            <a:r>
              <a:rPr sz="800" spc="-4" dirty="0">
                <a:cs typeface="Calibri"/>
              </a:rPr>
              <a:t>в</a:t>
            </a:r>
            <a:r>
              <a:rPr sz="800" spc="-11" dirty="0">
                <a:cs typeface="Calibri"/>
              </a:rPr>
              <a:t> </a:t>
            </a:r>
            <a:r>
              <a:rPr sz="800" spc="-4" dirty="0">
                <a:cs typeface="Calibri"/>
              </a:rPr>
              <a:t>8</a:t>
            </a:r>
            <a:r>
              <a:rPr sz="800" dirty="0">
                <a:cs typeface="Calibri"/>
              </a:rPr>
              <a:t> </a:t>
            </a:r>
            <a:r>
              <a:rPr sz="800" spc="-4" dirty="0">
                <a:cs typeface="Calibri"/>
              </a:rPr>
              <a:t>классе</a:t>
            </a:r>
            <a:r>
              <a:rPr sz="800" spc="-11" dirty="0">
                <a:cs typeface="Calibri"/>
              </a:rPr>
              <a:t> </a:t>
            </a:r>
            <a:r>
              <a:rPr sz="800" spc="-8" dirty="0">
                <a:cs typeface="Calibri"/>
              </a:rPr>
              <a:t>(17</a:t>
            </a:r>
            <a:r>
              <a:rPr sz="800" spc="4" dirty="0">
                <a:cs typeface="Calibri"/>
              </a:rPr>
              <a:t> </a:t>
            </a:r>
            <a:r>
              <a:rPr sz="800" spc="-4" dirty="0">
                <a:cs typeface="Calibri"/>
              </a:rPr>
              <a:t>ч.,</a:t>
            </a:r>
            <a:r>
              <a:rPr sz="800" dirty="0">
                <a:cs typeface="Calibri"/>
              </a:rPr>
              <a:t> </a:t>
            </a:r>
            <a:r>
              <a:rPr sz="800" spc="-4" dirty="0">
                <a:cs typeface="Calibri"/>
              </a:rPr>
              <a:t>3 </a:t>
            </a:r>
            <a:r>
              <a:rPr sz="800" spc="-8" dirty="0">
                <a:cs typeface="Calibri"/>
              </a:rPr>
              <a:t>дня)</a:t>
            </a:r>
            <a:endParaRPr sz="800" dirty="0">
              <a:cs typeface="Calibri"/>
            </a:endParaRPr>
          </a:p>
          <a:p>
            <a:pPr marL="224314" indent="-215265">
              <a:buFont typeface="Wingdings"/>
              <a:buChar char=""/>
              <a:tabLst>
                <a:tab pos="224314" algn="l"/>
                <a:tab pos="224790" algn="l"/>
              </a:tabLst>
            </a:pPr>
            <a:r>
              <a:rPr sz="800" spc="-4" dirty="0">
                <a:cs typeface="Calibri"/>
              </a:rPr>
              <a:t>в</a:t>
            </a:r>
            <a:r>
              <a:rPr sz="800" spc="-11" dirty="0">
                <a:cs typeface="Calibri"/>
              </a:rPr>
              <a:t> </a:t>
            </a:r>
            <a:r>
              <a:rPr sz="800" spc="-4" dirty="0">
                <a:cs typeface="Calibri"/>
              </a:rPr>
              <a:t>10 классе</a:t>
            </a:r>
            <a:r>
              <a:rPr sz="800" spc="-8" dirty="0">
                <a:cs typeface="Calibri"/>
              </a:rPr>
              <a:t> (35</a:t>
            </a:r>
            <a:r>
              <a:rPr sz="800" spc="8" dirty="0">
                <a:cs typeface="Calibri"/>
              </a:rPr>
              <a:t> </a:t>
            </a:r>
            <a:r>
              <a:rPr sz="800" spc="-4" dirty="0">
                <a:cs typeface="Calibri"/>
              </a:rPr>
              <a:t>ч.,</a:t>
            </a:r>
            <a:r>
              <a:rPr sz="800" spc="-8" dirty="0">
                <a:cs typeface="Calibri"/>
              </a:rPr>
              <a:t> </a:t>
            </a:r>
            <a:r>
              <a:rPr sz="800" spc="-4" dirty="0">
                <a:cs typeface="Calibri"/>
              </a:rPr>
              <a:t>5</a:t>
            </a:r>
            <a:r>
              <a:rPr sz="800" spc="-8" dirty="0">
                <a:cs typeface="Calibri"/>
              </a:rPr>
              <a:t> дней)</a:t>
            </a:r>
            <a:endParaRPr sz="800" dirty="0">
              <a:cs typeface="Calibri"/>
            </a:endParaRPr>
          </a:p>
        </p:txBody>
      </p:sp>
      <p:sp>
        <p:nvSpPr>
          <p:cNvPr id="32" name="object 8"/>
          <p:cNvSpPr txBox="1"/>
          <p:nvPr/>
        </p:nvSpPr>
        <p:spPr>
          <a:xfrm>
            <a:off x="7539901" y="2388461"/>
            <a:ext cx="1311592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b="1" spc="-8" dirty="0">
                <a:solidFill>
                  <a:srgbClr val="002060"/>
                </a:solidFill>
                <a:latin typeface="Calibri"/>
                <a:cs typeface="Calibri"/>
              </a:rPr>
              <a:t>Учебные</a:t>
            </a:r>
            <a:r>
              <a:rPr sz="1500" b="1" spc="-53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002060"/>
                </a:solidFill>
                <a:latin typeface="Calibri"/>
                <a:cs typeface="Calibri"/>
              </a:rPr>
              <a:t>сборы</a:t>
            </a:r>
            <a:endParaRPr sz="15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5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08675"/>
            <a:ext cx="999682" cy="591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3478"/>
            <a:ext cx="833641" cy="5875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23478"/>
            <a:ext cx="640871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Обучающие мероприятия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базе ФГАОУ ВО «Государственный университет просвещения»</a:t>
            </a:r>
          </a:p>
          <a:p>
            <a:endParaRPr lang="ru-RU" sz="1400" dirty="0" smtClean="0"/>
          </a:p>
          <a:p>
            <a:r>
              <a:rPr lang="ru-RU" sz="1200" b="1" dirty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О</a:t>
            </a:r>
            <a:r>
              <a:rPr lang="ru-RU" sz="1200" b="1" dirty="0" smtClean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собенности </a:t>
            </a:r>
            <a:r>
              <a:rPr lang="ru-RU" sz="1200" b="1" dirty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преподавания учебного предмета «Основы безопасности</a:t>
            </a:r>
          </a:p>
          <a:p>
            <a:r>
              <a:rPr lang="ru-RU" sz="1200" b="1" dirty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защиты Родины» в условиях внесения изменений в </a:t>
            </a:r>
            <a:r>
              <a:rPr lang="ru-RU" sz="1200" b="1" dirty="0" smtClean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ФОП ООО и ФОП СОО</a:t>
            </a:r>
          </a:p>
          <a:p>
            <a:endParaRPr lang="ru-RU" sz="800" dirty="0" smtClean="0">
              <a:solidFill>
                <a:schemeClr val="bg1">
                  <a:lumMod val="50000"/>
                </a:schemeClr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Срок реализации программы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200" b="1" spc="20" dirty="0">
                <a:cs typeface="Arial" panose="020B0604020202020204" pitchFamily="34" charset="0"/>
              </a:rPr>
              <a:t>с 11 июня по 3 июля 2024 года.</a:t>
            </a:r>
          </a:p>
          <a:p>
            <a:endParaRPr lang="ru-RU" sz="800" b="1" spc="2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Категория слушателей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ea typeface="Roboto Condensed Medium" panose="02000000000000000000" pitchFamily="2" charset="0"/>
                <a:cs typeface="Arial" panose="020B0604020202020204" pitchFamily="34" charset="0"/>
              </a:rPr>
              <a:t>преподаватели-организаторы основ безопасности</a:t>
            </a:r>
          </a:p>
          <a:p>
            <a:r>
              <a:rPr lang="ru-RU" sz="1200" b="1" dirty="0">
                <a:ea typeface="Roboto Condensed Medium" panose="02000000000000000000" pitchFamily="2" charset="0"/>
                <a:cs typeface="Arial" panose="020B0604020202020204" pitchFamily="34" charset="0"/>
              </a:rPr>
              <a:t>жизнедеятельности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(с 1 сентября 2024 года – преподаватели основ безопасности</a:t>
            </a:r>
          </a:p>
          <a:p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жизнедеятельности и защиты Родины</a:t>
            </a:r>
            <a:r>
              <a:rPr lang="ru-RU" sz="1200" dirty="0" smtClean="0">
                <a:ea typeface="Roboto Condensed Medium" panose="02000000000000000000" pitchFamily="2" charset="0"/>
                <a:cs typeface="Arial" panose="020B0604020202020204" pitchFamily="34" charset="0"/>
              </a:rPr>
              <a:t>)</a:t>
            </a:r>
            <a:endParaRPr lang="ru-RU" sz="1200" dirty="0"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Объем программы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ru-RU" sz="1200" dirty="0" smtClean="0">
                <a:ea typeface="Roboto Condensed Medium" panose="02000000000000000000" pitchFamily="2" charset="0"/>
                <a:cs typeface="Arial" panose="020B0604020202020204" pitchFamily="34" charset="0"/>
              </a:rPr>
              <a:t>24 часа</a:t>
            </a:r>
            <a:endParaRPr lang="ru-RU" sz="1200" dirty="0"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endParaRPr lang="ru-RU" sz="800" dirty="0">
              <a:solidFill>
                <a:schemeClr val="bg1">
                  <a:lumMod val="50000"/>
                </a:schemeClr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Форма </a:t>
            </a:r>
            <a:r>
              <a:rPr lang="ru-RU" sz="1200" b="1" spc="20" dirty="0" smtClean="0">
                <a:solidFill>
                  <a:srgbClr val="BB9C58"/>
                </a:solidFill>
                <a:cs typeface="Arial" panose="020B0604020202020204" pitchFamily="34" charset="0"/>
              </a:rPr>
              <a:t>обучения: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заочная с применением электронного обучения,</a:t>
            </a:r>
          </a:p>
          <a:p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дистанционных образовательных </a:t>
            </a:r>
            <a:r>
              <a:rPr lang="ru-RU" sz="1200" dirty="0" smtClean="0">
                <a:ea typeface="Roboto Condensed Medium" panose="02000000000000000000" pitchFamily="2" charset="0"/>
                <a:cs typeface="Arial" panose="020B0604020202020204" pitchFamily="34" charset="0"/>
              </a:rPr>
              <a:t>технологий</a:t>
            </a:r>
            <a:endParaRPr lang="ru-RU" sz="1200" dirty="0"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8429" t="23550" r="44534" b="47845"/>
          <a:stretch/>
        </p:blipFill>
        <p:spPr>
          <a:xfrm>
            <a:off x="6705664" y="878459"/>
            <a:ext cx="2250358" cy="21253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04247" y="3455470"/>
            <a:ext cx="2226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20" dirty="0" smtClean="0">
                <a:solidFill>
                  <a:srgbClr val="C00000"/>
                </a:solidFill>
                <a:cs typeface="Arial" panose="020B0604020202020204" pitchFamily="34" charset="0"/>
              </a:rPr>
              <a:t>Письмо Минпросвещения </a:t>
            </a:r>
          </a:p>
          <a:p>
            <a:r>
              <a:rPr lang="ru-RU" sz="1400" b="1" spc="20" dirty="0" smtClean="0">
                <a:solidFill>
                  <a:srgbClr val="C00000"/>
                </a:solidFill>
                <a:cs typeface="Arial" panose="020B0604020202020204" pitchFamily="34" charset="0"/>
              </a:rPr>
              <a:t>от 06.05.2024 №08-596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147830"/>
            <a:ext cx="63452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Обучение учебному предмету «Труд (технология)» в условиях внесения</a:t>
            </a:r>
          </a:p>
          <a:p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изменений в ФОП ООО </a:t>
            </a:r>
            <a:endParaRPr lang="ru-RU" sz="1200" b="1" dirty="0" smtClean="0">
              <a:solidFill>
                <a:srgbClr val="C00000"/>
              </a:solidFill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Срок реализации программы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200" b="1" spc="20" dirty="0">
                <a:cs typeface="Arial" panose="020B0604020202020204" pitchFamily="34" charset="0"/>
              </a:rPr>
              <a:t>с 6 июня по 5 августа 2024 года</a:t>
            </a:r>
          </a:p>
          <a:p>
            <a:endParaRPr lang="ru-RU" sz="800" dirty="0">
              <a:solidFill>
                <a:schemeClr val="bg1">
                  <a:lumMod val="50000"/>
                </a:schemeClr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Категория слушателей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ea typeface="Roboto Condensed Medium" panose="02000000000000000000" pitchFamily="2" charset="0"/>
                <a:cs typeface="Arial" panose="020B0604020202020204" pitchFamily="34" charset="0"/>
              </a:rPr>
              <a:t>учителя учебного предмета «Труд (технология</a:t>
            </a:r>
            <a:r>
              <a:rPr lang="ru-RU" sz="1200" b="1" dirty="0" smtClean="0">
                <a:ea typeface="Roboto Condensed Medium" panose="02000000000000000000" pitchFamily="2" charset="0"/>
                <a:cs typeface="Arial" panose="020B0604020202020204" pitchFamily="34" charset="0"/>
              </a:rPr>
              <a:t>)»</a:t>
            </a:r>
            <a:endParaRPr lang="ru-RU" sz="1200" b="1" dirty="0"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Объем программы: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72 часа</a:t>
            </a:r>
          </a:p>
          <a:p>
            <a:endParaRPr lang="ru-RU" sz="800" dirty="0">
              <a:solidFill>
                <a:schemeClr val="bg1">
                  <a:lumMod val="50000"/>
                </a:schemeClr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Форма </a:t>
            </a:r>
            <a:r>
              <a:rPr lang="ru-RU" sz="1200" b="1" spc="20" dirty="0" smtClean="0">
                <a:solidFill>
                  <a:srgbClr val="BB9C58"/>
                </a:solidFill>
                <a:cs typeface="Arial" panose="020B0604020202020204" pitchFamily="34" charset="0"/>
              </a:rPr>
              <a:t>обучения: </a:t>
            </a:r>
            <a:r>
              <a:rPr lang="ru-RU" sz="1200" dirty="0" smtClean="0">
                <a:ea typeface="Roboto Condensed Medium" panose="02000000000000000000" pitchFamily="2" charset="0"/>
                <a:cs typeface="Arial" panose="020B0604020202020204" pitchFamily="34" charset="0"/>
              </a:rPr>
              <a:t>заочная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с применением электронного обучения,</a:t>
            </a:r>
          </a:p>
          <a:p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дистанционных образовательных </a:t>
            </a:r>
            <a:r>
              <a:rPr lang="ru-RU" sz="1200" dirty="0" smtClean="0">
                <a:ea typeface="Roboto Condensed Medium" panose="02000000000000000000" pitchFamily="2" charset="0"/>
                <a:cs typeface="Arial" panose="020B0604020202020204" pitchFamily="34" charset="0"/>
              </a:rPr>
              <a:t>технологий</a:t>
            </a:r>
            <a:endParaRPr lang="ru-RU" sz="1200" dirty="0"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99592" y="3075806"/>
            <a:ext cx="57606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06861" y="4809687"/>
            <a:ext cx="8085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*Форма </a:t>
            </a:r>
            <a:r>
              <a:rPr lang="ru-RU" sz="1000" b="1" dirty="0">
                <a:solidFill>
                  <a:srgbClr val="002060"/>
                </a:solidFill>
              </a:rPr>
              <a:t>для импорта слушателей в Цифровую экосистему </a:t>
            </a:r>
            <a:r>
              <a:rPr lang="ru-RU" sz="1000" b="1" dirty="0" smtClean="0">
                <a:solidFill>
                  <a:srgbClr val="002060"/>
                </a:solidFill>
              </a:rPr>
              <a:t>дополнительного профессионального </a:t>
            </a:r>
            <a:r>
              <a:rPr lang="ru-RU" sz="1000" b="1" dirty="0">
                <a:solidFill>
                  <a:srgbClr val="002060"/>
                </a:solidFill>
              </a:rPr>
              <a:t>образования </a:t>
            </a:r>
            <a:r>
              <a:rPr lang="ru-RU" sz="1000" b="1" dirty="0" smtClean="0">
                <a:solidFill>
                  <a:srgbClr val="002060"/>
                </a:solidFill>
              </a:rPr>
              <a:t>направлена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08675"/>
            <a:ext cx="999682" cy="591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3478"/>
            <a:ext cx="833641" cy="5875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7" y="123478"/>
            <a:ext cx="6306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Очное обучение на базе Центра военно-спортивной подготовки и патриотического воспитания «Воин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8429" t="23550" r="44534" b="47845"/>
          <a:stretch/>
        </p:blipFill>
        <p:spPr>
          <a:xfrm>
            <a:off x="6922849" y="987574"/>
            <a:ext cx="2105217" cy="19882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92280" y="3363838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20" dirty="0" smtClean="0">
                <a:solidFill>
                  <a:srgbClr val="C00000"/>
                </a:solidFill>
                <a:cs typeface="Arial" panose="020B0604020202020204" pitchFamily="34" charset="0"/>
              </a:rPr>
              <a:t>Письмо Минпросвещения от 06.05.2024 №08-596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1649" y="987574"/>
            <a:ext cx="62781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 программе повышения квалификации </a:t>
            </a:r>
            <a:r>
              <a:rPr lang="ru-RU" sz="1200" b="1" dirty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«Особенности преподавания практического курса, учебного предмета «Основы безопасности и защиты Родины»</a:t>
            </a:r>
          </a:p>
          <a:p>
            <a:r>
              <a:rPr lang="ru-RU" sz="1200" b="1" dirty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включающих модули: «Основы огневой подготовки», «Основы Беспилотных</a:t>
            </a:r>
          </a:p>
          <a:p>
            <a:r>
              <a:rPr lang="ru-RU" sz="1200" b="1" dirty="0">
                <a:solidFill>
                  <a:srgbClr val="C00000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авиационных систем», «Основы инженерной подготовки», «Основы тактической медицины» и др.</a:t>
            </a:r>
          </a:p>
          <a:p>
            <a:endParaRPr lang="ru-RU" sz="1200" dirty="0"/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Объем программы: </a:t>
            </a:r>
            <a:r>
              <a:rPr lang="ru-RU" sz="1200" dirty="0"/>
              <a:t>24 часа</a:t>
            </a:r>
          </a:p>
          <a:p>
            <a:endParaRPr lang="ru-RU" sz="1200" dirty="0"/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Категория слушателей:</a:t>
            </a:r>
            <a:r>
              <a:rPr lang="ru-RU" sz="1200" dirty="0"/>
              <a:t> преподаватели-организаторы основ безопасности</a:t>
            </a:r>
          </a:p>
          <a:p>
            <a:r>
              <a:rPr lang="ru-RU" sz="1200" dirty="0"/>
              <a:t>жизнедеятельности </a:t>
            </a:r>
            <a:r>
              <a:rPr lang="ru-RU" sz="1200" dirty="0">
                <a:ea typeface="Roboto Condensed Medium" panose="02000000000000000000" pitchFamily="2" charset="0"/>
                <a:cs typeface="Arial" panose="020B0604020202020204" pitchFamily="34" charset="0"/>
              </a:rPr>
              <a:t>(</a:t>
            </a:r>
            <a:r>
              <a:rPr lang="ru-RU" sz="1200" dirty="0"/>
              <a:t>с 1 сентября 2024 года – преподаватели основ безопасности</a:t>
            </a:r>
          </a:p>
          <a:p>
            <a:r>
              <a:rPr lang="ru-RU" sz="1200" dirty="0"/>
              <a:t>жизнедеятельности и защиты Родины)</a:t>
            </a:r>
          </a:p>
          <a:p>
            <a:endParaRPr lang="ru-RU" sz="1200" dirty="0"/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Старт программы: </a:t>
            </a:r>
            <a:r>
              <a:rPr lang="ru-RU" sz="1200" dirty="0"/>
              <a:t>после окончания курсов повышения</a:t>
            </a:r>
          </a:p>
          <a:p>
            <a:r>
              <a:rPr lang="ru-RU" sz="1200" dirty="0"/>
              <a:t>квалификации по дополнительной профессиональной программе «Особенности</a:t>
            </a:r>
          </a:p>
          <a:p>
            <a:r>
              <a:rPr lang="ru-RU" sz="1200" dirty="0"/>
              <a:t>преподавания учебного предмета «Основы безопасности и защиты Родины»</a:t>
            </a:r>
          </a:p>
          <a:p>
            <a:r>
              <a:rPr lang="ru-RU" sz="1200" dirty="0"/>
              <a:t>в условиях внесения изменений в ФОП ООО и ФОП СОО»</a:t>
            </a:r>
          </a:p>
          <a:p>
            <a:endParaRPr lang="ru-RU" sz="1200" dirty="0"/>
          </a:p>
          <a:p>
            <a:r>
              <a:rPr lang="ru-RU" sz="1200" b="1" spc="20" dirty="0">
                <a:solidFill>
                  <a:srgbClr val="BB9C58"/>
                </a:solidFill>
                <a:cs typeface="Arial" panose="020B0604020202020204" pitchFamily="34" charset="0"/>
              </a:rPr>
              <a:t>Форма обучения: </a:t>
            </a:r>
            <a:r>
              <a:rPr lang="ru-RU" sz="1200" dirty="0"/>
              <a:t>очная</a:t>
            </a:r>
          </a:p>
        </p:txBody>
      </p:sp>
    </p:spTree>
    <p:extLst>
      <p:ext uri="{BB962C8B-B14F-4D97-AF65-F5344CB8AC3E}">
        <p14:creationId xmlns:p14="http://schemas.microsoft.com/office/powerpoint/2010/main" val="36461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069" y="207277"/>
            <a:ext cx="4499993" cy="314630"/>
          </a:xfrm>
          <a:prstGeom prst="rect">
            <a:avLst/>
          </a:prstGeom>
        </p:spPr>
        <p:txBody>
          <a:bodyPr vert="horz" wrap="square" lIns="0" tIns="6787" rIns="0" bIns="0" rtlCol="0" anchor="ctr">
            <a:spAutoFit/>
          </a:bodyPr>
          <a:lstStyle/>
          <a:p>
            <a:pPr marL="7144">
              <a:spcBef>
                <a:spcPts val="53"/>
              </a:spcBef>
            </a:pPr>
            <a:r>
              <a:rPr sz="2000" spc="-3" dirty="0">
                <a:solidFill>
                  <a:srgbClr val="002060"/>
                </a:solidFill>
              </a:rPr>
              <a:t>Новые</a:t>
            </a:r>
            <a:r>
              <a:rPr sz="2000" spc="-8" dirty="0">
                <a:solidFill>
                  <a:srgbClr val="002060"/>
                </a:solidFill>
              </a:rPr>
              <a:t> </a:t>
            </a:r>
            <a:r>
              <a:rPr sz="2000" spc="-6" dirty="0">
                <a:solidFill>
                  <a:srgbClr val="002060"/>
                </a:solidFill>
              </a:rPr>
              <a:t>нормативные</a:t>
            </a:r>
            <a:r>
              <a:rPr sz="2000" spc="6" dirty="0">
                <a:solidFill>
                  <a:srgbClr val="002060"/>
                </a:solidFill>
              </a:rPr>
              <a:t> </a:t>
            </a:r>
            <a:r>
              <a:rPr sz="2000" spc="-6" dirty="0">
                <a:solidFill>
                  <a:srgbClr val="002060"/>
                </a:solidFill>
              </a:rPr>
              <a:t>документы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1920" y="884853"/>
            <a:ext cx="4899920" cy="930904"/>
          </a:xfrm>
          <a:prstGeom prst="rect">
            <a:avLst/>
          </a:prstGeom>
        </p:spPr>
        <p:txBody>
          <a:bodyPr vert="horz" wrap="square" lIns="0" tIns="7501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Министерства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просвещения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РФ от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19.03.2024 № 171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5"/>
          <p:cNvGrpSpPr>
            <a:grpSpLocks/>
          </p:cNvGrpSpPr>
          <p:nvPr/>
        </p:nvGrpSpPr>
        <p:grpSpPr bwMode="auto">
          <a:xfrm>
            <a:off x="7524328" y="175620"/>
            <a:ext cx="1310878" cy="418980"/>
            <a:chOff x="9859986" y="137643"/>
            <a:chExt cx="2220118" cy="699050"/>
          </a:xfrm>
        </p:grpSpPr>
        <p:pic>
          <p:nvPicPr>
            <p:cNvPr id="23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9986" y="144509"/>
              <a:ext cx="972390" cy="685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8037" y="137643"/>
              <a:ext cx="1182067" cy="69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4345470" y="4488047"/>
            <a:ext cx="4349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http://publication.pravo.gov.ru/document/0001202404120003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3558" y="4532182"/>
            <a:ext cx="211280" cy="1887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l="4977" t="1161" r="2324" b="4579"/>
          <a:stretch/>
        </p:blipFill>
        <p:spPr>
          <a:xfrm>
            <a:off x="719205" y="699542"/>
            <a:ext cx="2806782" cy="410445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345470" y="2107497"/>
            <a:ext cx="45457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2881" algn="just">
              <a:spcBef>
                <a:spcPts val="675"/>
              </a:spcBef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Настоящий приказ вступает в силу с 1 сентября 2024 г., за исключением </a:t>
            </a:r>
            <a:r>
              <a:rPr lang="ru-RU" sz="12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action="ppaction://hlinkfile" tooltip="8) пункты 150 и 151 изложить в следующей редакции:"/>
              </a:rPr>
              <a:t>подпунктов 8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2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 action="ppaction://hlinkfile" tooltip="13) пункт 159 признать утратившим силу;"/>
              </a:rPr>
              <a:t>13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2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 action="ppaction://hlinkfile" tooltip="17) в пункте 167:"/>
              </a:rPr>
              <a:t>17 пункта 1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(в части, касающейся учебных предметов "История", "Обществознание" и "Основы духовно-нравственной культуры народов России") и </a:t>
            </a:r>
            <a:r>
              <a:rPr lang="ru-RU" sz="12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0" action="ppaction://hlinkfile" tooltip="11) пункт 121 изложить в следующей редакции:"/>
              </a:rPr>
              <a:t>подпунктов 11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200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1" action="ppaction://hlinkfile" tooltip="12) пункт 123 изложить в следующей редакции:"/>
              </a:rPr>
              <a:t>12 пункта 2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(в части, касающейся учебных предметов "История" и "Обществознание") Изменений, которые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вступают в силу с 1 сентября 2025 г. и применяются при приеме на обучение по образовательным программам основного общего образования и среднего общего образования соответственно, начиная с 2025/26 учебного года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3599123" y="2486025"/>
            <a:ext cx="600075" cy="214313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</p:spTree>
    <p:extLst>
      <p:ext uri="{BB962C8B-B14F-4D97-AF65-F5344CB8AC3E}">
        <p14:creationId xmlns:p14="http://schemas.microsoft.com/office/powerpoint/2010/main" val="29592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6729" y="0"/>
            <a:ext cx="5877271" cy="5236046"/>
            <a:chOff x="4433664" y="0"/>
            <a:chExt cx="7758336" cy="698139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8700" y="0"/>
              <a:ext cx="7353300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33664" y="0"/>
              <a:ext cx="3362798" cy="6981392"/>
            </a:xfrm>
            <a:custGeom>
              <a:avLst/>
              <a:gdLst/>
              <a:ahLst/>
              <a:cxnLst/>
              <a:rect l="l" t="t" r="r" b="b"/>
              <a:pathLst>
                <a:path w="2433954" h="4578350">
                  <a:moveTo>
                    <a:pt x="2433357" y="0"/>
                  </a:moveTo>
                  <a:lnTo>
                    <a:pt x="0" y="0"/>
                  </a:lnTo>
                  <a:lnTo>
                    <a:pt x="156692" y="4489323"/>
                  </a:lnTo>
                  <a:lnTo>
                    <a:pt x="696315" y="4578223"/>
                  </a:lnTo>
                  <a:lnTo>
                    <a:pt x="2433357" y="0"/>
                  </a:lnTo>
                  <a:close/>
                </a:path>
              </a:pathLst>
            </a:custGeom>
            <a:solidFill>
              <a:srgbClr val="FCFDFF"/>
            </a:solidFill>
          </p:spPr>
          <p:txBody>
            <a:bodyPr wrap="square" lIns="0" tIns="0" rIns="0" bIns="0" rtlCol="0"/>
            <a:lstStyle/>
            <a:p>
              <a:endParaRPr sz="1000">
                <a:solidFill>
                  <a:srgbClr val="00206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12376" y="123478"/>
            <a:ext cx="4445920" cy="991738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Указ Президента РФ от 08.05.2024 № 314 «Об утверждении Основ государственной политики Российской Федерации в области исторического просвещения»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3928" y="0"/>
            <a:ext cx="3996144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2376" y="1211877"/>
            <a:ext cx="36541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/>
            <a:r>
              <a:rPr lang="ru-RU" sz="1200" dirty="0" smtClean="0">
                <a:solidFill>
                  <a:srgbClr val="000000"/>
                </a:solidFill>
              </a:rPr>
              <a:t>- поддержка </a:t>
            </a:r>
            <a:r>
              <a:rPr lang="ru-RU" sz="1200" dirty="0">
                <a:solidFill>
                  <a:srgbClr val="000000"/>
                </a:solidFill>
              </a:rPr>
              <a:t>исторического краеведения;</a:t>
            </a:r>
          </a:p>
          <a:p>
            <a:pPr indent="342900"/>
            <a:r>
              <a:rPr lang="ru-RU" sz="1200" dirty="0" smtClean="0">
                <a:solidFill>
                  <a:srgbClr val="000000"/>
                </a:solidFill>
              </a:rPr>
              <a:t>- популяризация </a:t>
            </a:r>
            <a:r>
              <a:rPr lang="ru-RU" sz="1200" dirty="0">
                <a:solidFill>
                  <a:srgbClr val="000000"/>
                </a:solidFill>
              </a:rPr>
              <a:t>использования объектов историко-культурного наследия народов Российской Федерации в целях исторического просвещения;</a:t>
            </a:r>
          </a:p>
          <a:p>
            <a:pPr indent="342900"/>
            <a:r>
              <a:rPr lang="ru-RU" sz="1200" dirty="0" smtClean="0">
                <a:solidFill>
                  <a:srgbClr val="000000"/>
                </a:solidFill>
              </a:rPr>
              <a:t>- содействие </a:t>
            </a:r>
            <a:r>
              <a:rPr lang="ru-RU" sz="1200" dirty="0">
                <a:solidFill>
                  <a:srgbClr val="000000"/>
                </a:solidFill>
              </a:rPr>
              <a:t>повышению роли семьи в историческом просвещении детей и молодежи, в том числе в целях сохранения памяти предков и обеспечения преемственности поколений;</a:t>
            </a:r>
            <a:endParaRPr lang="ru-RU" sz="12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9455" y="3074503"/>
            <a:ext cx="3254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Татарстан – пилотный регион по разработке учебника </a:t>
            </a:r>
            <a:r>
              <a:rPr lang="ru-RU" sz="1400" b="1" dirty="0">
                <a:solidFill>
                  <a:srgbClr val="002060"/>
                </a:solidFill>
              </a:rPr>
              <a:t>по </a:t>
            </a:r>
            <a:r>
              <a:rPr lang="ru-RU" sz="1400" b="1" dirty="0" smtClean="0">
                <a:solidFill>
                  <a:srgbClr val="002060"/>
                </a:solidFill>
              </a:rPr>
              <a:t>курсу «История </a:t>
            </a:r>
            <a:r>
              <a:rPr lang="ru-RU" sz="1400" b="1" dirty="0">
                <a:solidFill>
                  <a:srgbClr val="002060"/>
                </a:solidFill>
              </a:rPr>
              <a:t>нашего </a:t>
            </a:r>
            <a:r>
              <a:rPr lang="ru-RU" sz="1400" b="1" dirty="0" smtClean="0">
                <a:solidFill>
                  <a:srgbClr val="002060"/>
                </a:solidFill>
              </a:rPr>
              <a:t>края» (авторский коллектив АН РТ, КФУ)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9455" y="4125271"/>
            <a:ext cx="3326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внешняя экспертиза </a:t>
            </a:r>
            <a:r>
              <a:rPr lang="ru-RU" sz="1200" dirty="0"/>
              <a:t>в Институте </a:t>
            </a:r>
            <a:r>
              <a:rPr lang="ru-RU" sz="1200" dirty="0" smtClean="0"/>
              <a:t>Российской </a:t>
            </a:r>
            <a:r>
              <a:rPr lang="ru-RU" sz="1200" dirty="0"/>
              <a:t>истории РАН, </a:t>
            </a:r>
            <a:r>
              <a:rPr lang="ru-RU" sz="1200" dirty="0" smtClean="0"/>
              <a:t>соответствие ФГОС </a:t>
            </a:r>
            <a:r>
              <a:rPr lang="ru-RU" sz="1200" dirty="0"/>
              <a:t>и </a:t>
            </a:r>
            <a:r>
              <a:rPr lang="ru-RU" sz="1200" dirty="0" smtClean="0"/>
              <a:t>включение </a:t>
            </a:r>
            <a:r>
              <a:rPr lang="ru-RU" sz="1200" dirty="0"/>
              <a:t>в </a:t>
            </a:r>
            <a:r>
              <a:rPr lang="ru-RU" sz="1200" dirty="0" smtClean="0"/>
              <a:t>ФПУ, </a:t>
            </a:r>
            <a:r>
              <a:rPr lang="ru-RU" sz="1200" dirty="0"/>
              <a:t>рекомендованных Минпросвещения России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69455" y="1134821"/>
            <a:ext cx="216024" cy="207745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3172680" y="4028611"/>
            <a:ext cx="225697" cy="183996"/>
          </a:xfrm>
          <a:prstGeom prst="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10"/>
          <p:cNvSpPr txBox="1">
            <a:spLocks noGrp="1"/>
          </p:cNvSpPr>
          <p:nvPr>
            <p:ph type="title"/>
          </p:nvPr>
        </p:nvSpPr>
        <p:spPr>
          <a:xfrm>
            <a:off x="759807" y="1069578"/>
            <a:ext cx="337185" cy="62517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4000" b="0" i="1" spc="-38" dirty="0">
                <a:solidFill>
                  <a:srgbClr val="222C77"/>
                </a:solidFill>
                <a:latin typeface="Arial"/>
                <a:cs typeface="Arial"/>
              </a:rPr>
              <a:t>«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4" name="object 11"/>
          <p:cNvSpPr txBox="1"/>
          <p:nvPr/>
        </p:nvSpPr>
        <p:spPr>
          <a:xfrm rot="10860000">
            <a:off x="3578547" y="2598731"/>
            <a:ext cx="659478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sz="4000" i="1" spc="-38" dirty="0">
                <a:solidFill>
                  <a:srgbClr val="222C77"/>
                </a:solidFill>
                <a:latin typeface="Arial"/>
                <a:cs typeface="Arial"/>
              </a:rPr>
              <a:t>«</a:t>
            </a:r>
            <a:endParaRPr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7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275608"/>
            <a:ext cx="8604448" cy="584739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49">
              <a:defRPr/>
            </a:pPr>
            <a:r>
              <a:rPr lang="ru-RU" sz="32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236296" y="422069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83568" y="213996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Задачи по реализации 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</a:rPr>
              <a:t>основных образовательных программ в соответствии с требованиями обновленных 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ФГОС в 2024-2025 учебном году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1552172"/>
            <a:ext cx="8289824" cy="299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изменения, внесенные в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ФГОС, ФООП, федеральные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</a:t>
            </a:r>
            <a:r>
              <a:rPr 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на предмет актуальных и перспективных ресурсных возможностей школы (анализ проводить с опорой на планируемые результаты);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скорректировать (при необходимости) поурочное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</a:t>
            </a:r>
            <a:r>
              <a:rPr lang="ru-RU" sz="1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</a:t>
            </a:r>
            <a:r>
              <a:rPr 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с опорой на планируемые результаты освоения учебного предмета и на средства обучения (учебники, пособия, ЭОР, учебное оборудование</a:t>
            </a:r>
            <a:r>
              <a:rPr lang="ru-RU" sz="1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i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определить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направления повышения квалификации по устранению профессиональных дефицитов </a:t>
            </a:r>
            <a:r>
              <a:rPr 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учителей по реализации содержания учебных предметов в соответствии с </a:t>
            </a:r>
            <a:r>
              <a:rPr lang="ru-RU" sz="1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обновленными ФГОС.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7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18592" y="320477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Реализация профильного обучения</a:t>
            </a:r>
            <a:endParaRPr lang="ru-RU" sz="2400" dirty="0">
              <a:solidFill>
                <a:srgbClr val="00206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308304" y="271308"/>
            <a:ext cx="1665089" cy="524288"/>
            <a:chOff x="9859986" y="137643"/>
            <a:chExt cx="2220118" cy="69905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54733795"/>
              </p:ext>
            </p:extLst>
          </p:nvPr>
        </p:nvGraphicFramePr>
        <p:xfrm>
          <a:off x="718592" y="1203598"/>
          <a:ext cx="822009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3912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275608"/>
            <a:ext cx="8604448" cy="584739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49">
              <a:defRPr/>
            </a:pPr>
            <a:r>
              <a:rPr lang="ru-RU" sz="32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308304" y="271308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10433"/>
              </p:ext>
            </p:extLst>
          </p:nvPr>
        </p:nvGraphicFramePr>
        <p:xfrm>
          <a:off x="683568" y="1337880"/>
          <a:ext cx="8289825" cy="1509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922">
                  <a:extLst>
                    <a:ext uri="{9D8B030D-6E8A-4147-A177-3AD203B41FA5}">
                      <a16:colId xmlns:a16="http://schemas.microsoft.com/office/drawing/2014/main" val="299723010"/>
                    </a:ext>
                  </a:extLst>
                </a:gridCol>
                <a:gridCol w="893251">
                  <a:extLst>
                    <a:ext uri="{9D8B030D-6E8A-4147-A177-3AD203B41FA5}">
                      <a16:colId xmlns:a16="http://schemas.microsoft.com/office/drawing/2014/main" val="1330579482"/>
                    </a:ext>
                  </a:extLst>
                </a:gridCol>
                <a:gridCol w="1006800">
                  <a:extLst>
                    <a:ext uri="{9D8B030D-6E8A-4147-A177-3AD203B41FA5}">
                      <a16:colId xmlns:a16="http://schemas.microsoft.com/office/drawing/2014/main" val="2562351671"/>
                    </a:ext>
                  </a:extLst>
                </a:gridCol>
                <a:gridCol w="521568">
                  <a:extLst>
                    <a:ext uri="{9D8B030D-6E8A-4147-A177-3AD203B41FA5}">
                      <a16:colId xmlns:a16="http://schemas.microsoft.com/office/drawing/2014/main" val="3344923321"/>
                    </a:ext>
                  </a:extLst>
                </a:gridCol>
                <a:gridCol w="485232">
                  <a:extLst>
                    <a:ext uri="{9D8B030D-6E8A-4147-A177-3AD203B41FA5}">
                      <a16:colId xmlns:a16="http://schemas.microsoft.com/office/drawing/2014/main" val="241738227"/>
                    </a:ext>
                  </a:extLst>
                </a:gridCol>
                <a:gridCol w="490531">
                  <a:extLst>
                    <a:ext uri="{9D8B030D-6E8A-4147-A177-3AD203B41FA5}">
                      <a16:colId xmlns:a16="http://schemas.microsoft.com/office/drawing/2014/main" val="944952959"/>
                    </a:ext>
                  </a:extLst>
                </a:gridCol>
                <a:gridCol w="639659">
                  <a:extLst>
                    <a:ext uri="{9D8B030D-6E8A-4147-A177-3AD203B41FA5}">
                      <a16:colId xmlns:a16="http://schemas.microsoft.com/office/drawing/2014/main" val="243583638"/>
                    </a:ext>
                  </a:extLst>
                </a:gridCol>
                <a:gridCol w="581370">
                  <a:extLst>
                    <a:ext uri="{9D8B030D-6E8A-4147-A177-3AD203B41FA5}">
                      <a16:colId xmlns:a16="http://schemas.microsoft.com/office/drawing/2014/main" val="1949936165"/>
                    </a:ext>
                  </a:extLst>
                </a:gridCol>
                <a:gridCol w="627547">
                  <a:extLst>
                    <a:ext uri="{9D8B030D-6E8A-4147-A177-3AD203B41FA5}">
                      <a16:colId xmlns:a16="http://schemas.microsoft.com/office/drawing/2014/main" val="3782056863"/>
                    </a:ext>
                  </a:extLst>
                </a:gridCol>
                <a:gridCol w="701840">
                  <a:extLst>
                    <a:ext uri="{9D8B030D-6E8A-4147-A177-3AD203B41FA5}">
                      <a16:colId xmlns:a16="http://schemas.microsoft.com/office/drawing/2014/main" val="979643990"/>
                    </a:ext>
                  </a:extLst>
                </a:gridCol>
                <a:gridCol w="619870">
                  <a:extLst>
                    <a:ext uri="{9D8B030D-6E8A-4147-A177-3AD203B41FA5}">
                      <a16:colId xmlns:a16="http://schemas.microsoft.com/office/drawing/2014/main" val="2066540642"/>
                    </a:ext>
                  </a:extLst>
                </a:gridCol>
                <a:gridCol w="623761">
                  <a:extLst>
                    <a:ext uri="{9D8B030D-6E8A-4147-A177-3AD203B41FA5}">
                      <a16:colId xmlns:a16="http://schemas.microsoft.com/office/drawing/2014/main" val="3394258040"/>
                    </a:ext>
                  </a:extLst>
                </a:gridCol>
                <a:gridCol w="565474">
                  <a:extLst>
                    <a:ext uri="{9D8B030D-6E8A-4147-A177-3AD203B41FA5}">
                      <a16:colId xmlns:a16="http://schemas.microsoft.com/office/drawing/2014/main" val="1608724207"/>
                    </a:ext>
                  </a:extLst>
                </a:gridCol>
              </a:tblGrid>
              <a:tr h="1136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Учебный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9-х классов в 2023-2024 </a:t>
                      </a:r>
                      <a:r>
                        <a:rPr lang="ru-RU" sz="1000" dirty="0" err="1">
                          <a:effectLst/>
                        </a:rPr>
                        <a:t>уч.г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планируемое количество 10 классов в 2024-2025 </a:t>
                      </a:r>
                      <a:r>
                        <a:rPr lang="ru-RU" sz="1000" dirty="0" err="1">
                          <a:effectLst/>
                        </a:rPr>
                        <a:t>уч.г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планируемое количество классов естественно-научного профиля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планируемое количество классов гуманитарного профиля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планируемое количество классов социально-экономического профиля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планируемое количество классов технологического профиля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планируемое количество классов универсального профиля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126408"/>
                  </a:ext>
                </a:extLst>
              </a:tr>
              <a:tr h="372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2024-2025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2138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1064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20,1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13,3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22,6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22,5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21,6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6893569"/>
                  </a:ext>
                </a:extLst>
              </a:tr>
            </a:tbl>
          </a:graphicData>
        </a:graphic>
      </p:graphicFrame>
      <p:sp>
        <p:nvSpPr>
          <p:cNvPr id="3" name="Правая фигурная скобка 2"/>
          <p:cNvSpPr/>
          <p:nvPr/>
        </p:nvSpPr>
        <p:spPr>
          <a:xfrm rot="5400000">
            <a:off x="5289717" y="1017339"/>
            <a:ext cx="288032" cy="4608512"/>
          </a:xfrm>
          <a:prstGeom prst="rightBrace">
            <a:avLst>
              <a:gd name="adj1" fmla="val 55716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50195" y="3651870"/>
            <a:ext cx="4936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увеличение доли 10-х классов, в которых запланирована реализация программ профильного обучения </a:t>
            </a:r>
            <a:endParaRPr lang="ru-RU" sz="1600" dirty="0" smtClean="0">
              <a:ea typeface="Calibri" panose="020F0502020204030204" pitchFamily="34" charset="0"/>
            </a:endParaRPr>
          </a:p>
          <a:p>
            <a:r>
              <a:rPr lang="ru-RU" sz="1600" b="1" dirty="0" smtClean="0">
                <a:solidFill>
                  <a:srgbClr val="00B050"/>
                </a:solidFill>
                <a:ea typeface="Calibri" panose="020F0502020204030204" pitchFamily="34" charset="0"/>
              </a:rPr>
              <a:t>до </a:t>
            </a:r>
            <a:r>
              <a:rPr lang="ru-RU" sz="1600" b="1" dirty="0">
                <a:solidFill>
                  <a:srgbClr val="00B050"/>
                </a:solidFill>
                <a:ea typeface="Calibri" panose="020F0502020204030204" pitchFamily="34" charset="0"/>
              </a:rPr>
              <a:t>ожидаемых 78,4</a:t>
            </a:r>
            <a:r>
              <a:rPr lang="ru-RU" sz="1600" b="1" dirty="0" smtClean="0">
                <a:solidFill>
                  <a:srgbClr val="00B050"/>
                </a:solidFill>
                <a:ea typeface="Calibri" panose="020F0502020204030204" pitchFamily="34" charset="0"/>
              </a:rPr>
              <a:t>% </a:t>
            </a:r>
            <a:r>
              <a:rPr lang="ru-RU" sz="1600" dirty="0" smtClean="0">
                <a:ea typeface="Calibri" panose="020F0502020204030204" pitchFamily="34" charset="0"/>
              </a:rPr>
              <a:t>в </a:t>
            </a:r>
            <a:r>
              <a:rPr lang="ru-RU" sz="1600" dirty="0">
                <a:ea typeface="Calibri" panose="020F0502020204030204" pitchFamily="34" charset="0"/>
              </a:rPr>
              <a:t>2024 </a:t>
            </a:r>
            <a:r>
              <a:rPr lang="ru-RU" sz="1600" dirty="0" smtClean="0">
                <a:ea typeface="Calibri" panose="020F0502020204030204" pitchFamily="34" charset="0"/>
              </a:rPr>
              <a:t>году (</a:t>
            </a:r>
            <a:r>
              <a:rPr lang="ru-RU" sz="1600" dirty="0">
                <a:ea typeface="Calibri" panose="020F0502020204030204" pitchFamily="34" charset="0"/>
              </a:rPr>
              <a:t>прогноз)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65439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Реализация профильного обучения.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Перспективы 2024-2025 учебного года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308304" y="19548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683568" y="173383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Качество математического образования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11710"/>
            <a:ext cx="3888432" cy="259228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516740"/>
              </p:ext>
            </p:extLst>
          </p:nvPr>
        </p:nvGraphicFramePr>
        <p:xfrm>
          <a:off x="1163297" y="1207426"/>
          <a:ext cx="3456384" cy="965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124800517"/>
                    </a:ext>
                  </a:extLst>
                </a:gridCol>
              </a:tblGrid>
              <a:tr h="1931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ОШИ </a:t>
                      </a: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«Лицей имени Н. И. Лобачевского К(П)ФУ» 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749682"/>
                  </a:ext>
                </a:extLst>
              </a:tr>
              <a:tr h="1931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МБОУ «Гимназия № 7</a:t>
                      </a:r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» </a:t>
                      </a: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г. Казани 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679324"/>
                  </a:ext>
                </a:extLst>
              </a:tr>
              <a:tr h="1931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МАОУ « Лицей № 131</a:t>
                      </a:r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» </a:t>
                      </a: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г. Казани 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949255"/>
                  </a:ext>
                </a:extLst>
              </a:tr>
              <a:tr h="1931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МАОУ «Лицей-интернат № 2»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155643"/>
                  </a:ext>
                </a:extLst>
              </a:tr>
              <a:tr h="1931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ОШИ «СУНЦ</a:t>
                      </a:r>
                      <a:r>
                        <a:rPr lang="ru-RU" sz="10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IT-</a:t>
                      </a:r>
                      <a:r>
                        <a:rPr lang="en-US" sz="1000" u="none" strike="noStrike" dirty="0" err="1" smtClean="0">
                          <a:effectLst/>
                          <a:latin typeface="+mn-lt"/>
                        </a:rPr>
                        <a:t>лицей</a:t>
                      </a:r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К</a:t>
                      </a:r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(П)ФУ</a:t>
                      </a:r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»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667840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899592" y="1275606"/>
            <a:ext cx="0" cy="172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99592" y="127560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99592" y="141962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15403" y="16479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99592" y="1851670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99592" y="206769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99592" y="3003798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55576" y="822387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Центры </a:t>
            </a:r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</a:rPr>
              <a:t>физико-математического образования </a:t>
            </a: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РТ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99592" y="4640236"/>
            <a:ext cx="2952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333333"/>
                </a:solidFill>
              </a:rPr>
              <a:t>Приказ МОиН РТ от 01.10.2015 под-9355/15</a:t>
            </a:r>
            <a:endParaRPr lang="ru-RU" sz="1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148064" y="4378626"/>
            <a:ext cx="3825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ru-RU" sz="14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Специализированные школы для детей, имеющих выдающие способности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13691"/>
            <a:ext cx="3552098" cy="2368065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3635896" y="2172951"/>
            <a:ext cx="0" cy="974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3227201" y="1790835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1000" dirty="0"/>
              <a:t>МБОУ «Гимназия № </a:t>
            </a:r>
            <a:r>
              <a:rPr lang="ru-RU" sz="1000" dirty="0" smtClean="0"/>
              <a:t>26» </a:t>
            </a:r>
            <a:r>
              <a:rPr lang="ru-RU" sz="1000" dirty="0" err="1" smtClean="0"/>
              <a:t>г.Набережные</a:t>
            </a:r>
            <a:r>
              <a:rPr lang="ru-RU" sz="1000" dirty="0" smtClean="0"/>
              <a:t> Челны</a:t>
            </a:r>
            <a:endParaRPr lang="ru-RU" sz="1000" dirty="0"/>
          </a:p>
        </p:txBody>
      </p:sp>
      <p:sp>
        <p:nvSpPr>
          <p:cNvPr id="32" name="Овал 31"/>
          <p:cNvSpPr/>
          <p:nvPr/>
        </p:nvSpPr>
        <p:spPr>
          <a:xfrm>
            <a:off x="3563888" y="3107710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7740352" y="1879130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B050"/>
                </a:solidFill>
              </a:ln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7812360" y="1130164"/>
            <a:ext cx="0" cy="820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7056275" y="752342"/>
            <a:ext cx="1917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1000" dirty="0"/>
              <a:t>МБОУ </a:t>
            </a:r>
            <a:r>
              <a:rPr lang="ru-RU" sz="1000" dirty="0" smtClean="0"/>
              <a:t>«</a:t>
            </a:r>
            <a:r>
              <a:rPr lang="ru-RU" sz="1000" dirty="0" smtClean="0">
                <a:ea typeface="Calibri"/>
                <a:cs typeface="Times New Roman" panose="02020603050405020304" pitchFamily="18" charset="0"/>
              </a:rPr>
              <a:t>ЛИ </a:t>
            </a:r>
            <a:r>
              <a:rPr lang="ru-RU" sz="1000" dirty="0">
                <a:ea typeface="Calibri"/>
                <a:cs typeface="Times New Roman" panose="02020603050405020304" pitchFamily="18" charset="0"/>
              </a:rPr>
              <a:t>№79</a:t>
            </a:r>
            <a:r>
              <a:rPr lang="ru-RU" sz="1000" dirty="0" smtClean="0"/>
              <a:t>» и «</a:t>
            </a:r>
            <a:r>
              <a:rPr lang="ru-RU" sz="1000" dirty="0" smtClean="0">
                <a:ea typeface="Calibri"/>
                <a:cs typeface="Times New Roman" panose="02020603050405020304" pitchFamily="18" charset="0"/>
              </a:rPr>
              <a:t>ЛИ №84»</a:t>
            </a:r>
            <a:r>
              <a:rPr lang="ru-RU" sz="1000" dirty="0" smtClean="0"/>
              <a:t>  </a:t>
            </a:r>
            <a:r>
              <a:rPr lang="ru-RU" sz="1000" dirty="0" err="1" smtClean="0"/>
              <a:t>г.Набережные</a:t>
            </a:r>
            <a:r>
              <a:rPr lang="ru-RU" sz="1000" dirty="0" smtClean="0"/>
              <a:t> Челны</a:t>
            </a:r>
            <a:endParaRPr lang="ru-RU" sz="1000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5078268" y="1790835"/>
            <a:ext cx="9465" cy="1933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8529"/>
              </p:ext>
            </p:extLst>
          </p:nvPr>
        </p:nvGraphicFramePr>
        <p:xfrm>
          <a:off x="6076916" y="3357385"/>
          <a:ext cx="3017348" cy="94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348">
                  <a:extLst>
                    <a:ext uri="{9D8B030D-6E8A-4147-A177-3AD203B41FA5}">
                      <a16:colId xmlns:a16="http://schemas.microsoft.com/office/drawing/2014/main" val="3464859767"/>
                    </a:ext>
                  </a:extLst>
                </a:gridCol>
              </a:tblGrid>
              <a:tr h="1891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МАОУ "Лицей-интернат №2" </a:t>
                      </a: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</a:t>
                      </a: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Казани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961867"/>
                  </a:ext>
                </a:extLst>
              </a:tr>
              <a:tr h="18917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МАОУ "Лицей-интернат №7" </a:t>
                      </a: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</a:t>
                      </a: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Казани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589130"/>
                  </a:ext>
                </a:extLst>
              </a:tr>
              <a:tr h="1891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МАОУ "Гимназия интернат №4" </a:t>
                      </a:r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</a:t>
                      </a: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Казани 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6320"/>
                  </a:ext>
                </a:extLst>
              </a:tr>
              <a:tr h="1891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ОШИ </a:t>
                      </a: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«Лицей имени Н. И. Лобачевского К(П)ФУ»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438461"/>
                  </a:ext>
                </a:extLst>
              </a:tr>
              <a:tr h="1891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ОШИ «СУНЦ</a:t>
                      </a:r>
                      <a:r>
                        <a:rPr lang="ru-RU" sz="10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IT-</a:t>
                      </a:r>
                      <a:r>
                        <a:rPr lang="en-US" sz="1000" u="none" strike="noStrike" dirty="0" err="1" smtClean="0">
                          <a:effectLst/>
                          <a:latin typeface="+mn-lt"/>
                        </a:rPr>
                        <a:t>лицей</a:t>
                      </a:r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К</a:t>
                      </a:r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(П)ФУ</a:t>
                      </a:r>
                      <a:r>
                        <a:rPr lang="ru-RU" sz="1000" u="none" strike="noStrike" dirty="0" smtClean="0">
                          <a:effectLst/>
                          <a:latin typeface="+mn-lt"/>
                        </a:rPr>
                        <a:t>»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707250"/>
                  </a:ext>
                </a:extLst>
              </a:tr>
            </a:tbl>
          </a:graphicData>
        </a:graphic>
      </p:graphicFrame>
      <p:cxnSp>
        <p:nvCxnSpPr>
          <p:cNvPr id="53" name="Прямая соединительная линия 52"/>
          <p:cNvCxnSpPr/>
          <p:nvPr/>
        </p:nvCxnSpPr>
        <p:spPr>
          <a:xfrm>
            <a:off x="5068804" y="1790835"/>
            <a:ext cx="1087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087733" y="3723878"/>
            <a:ext cx="7273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815065" y="3435846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5815065" y="3435846"/>
            <a:ext cx="197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824935" y="3651870"/>
            <a:ext cx="197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5815064" y="3830332"/>
            <a:ext cx="197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5815063" y="4011910"/>
            <a:ext cx="197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824935" y="4221885"/>
            <a:ext cx="197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10" descr="здание, колледж здание школы студент университета, кампус, текст, логотип, монохромный png thumbnai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61" y="1634094"/>
            <a:ext cx="120953" cy="1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здание, колледж здание школы студент университета, кампус, текст, логотип, монохромный png thumbnai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36" y="1738197"/>
            <a:ext cx="120953" cy="1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здание, колледж здание школы студент университета, кампус, текст, логотип, монохромный png thumbnai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22" y="1736091"/>
            <a:ext cx="120953" cy="1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здание, колледж здание школы студент университета, кампус, текст, логотип, монохромный png thumbnai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06" y="1814489"/>
            <a:ext cx="120953" cy="1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здание, колледж здание школы студент университета, кампус, текст, логотип, монохромный png thumbnai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44" y="1684107"/>
            <a:ext cx="120953" cy="1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здание, колледж здание школы студент университета, кампус, текст, логотип, монохромный png thumbnai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71" y="3174118"/>
            <a:ext cx="120953" cy="1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5462996" y="3129050"/>
            <a:ext cx="18781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800" dirty="0" smtClean="0"/>
              <a:t>Структурные подразделения вузов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0447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6729" y="0"/>
            <a:ext cx="5877271" cy="5236046"/>
            <a:chOff x="4433664" y="0"/>
            <a:chExt cx="7758336" cy="698139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8700" y="0"/>
              <a:ext cx="7353300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33664" y="0"/>
              <a:ext cx="3362798" cy="6981392"/>
            </a:xfrm>
            <a:custGeom>
              <a:avLst/>
              <a:gdLst/>
              <a:ahLst/>
              <a:cxnLst/>
              <a:rect l="l" t="t" r="r" b="b"/>
              <a:pathLst>
                <a:path w="2433954" h="4578350">
                  <a:moveTo>
                    <a:pt x="2433357" y="0"/>
                  </a:moveTo>
                  <a:lnTo>
                    <a:pt x="0" y="0"/>
                  </a:lnTo>
                  <a:lnTo>
                    <a:pt x="156692" y="4489323"/>
                  </a:lnTo>
                  <a:lnTo>
                    <a:pt x="696315" y="4578223"/>
                  </a:lnTo>
                  <a:lnTo>
                    <a:pt x="2433357" y="0"/>
                  </a:lnTo>
                  <a:close/>
                </a:path>
              </a:pathLst>
            </a:custGeom>
            <a:solidFill>
              <a:srgbClr val="FCFDFF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30136" y="145399"/>
            <a:ext cx="4791401" cy="991738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6350" marR="3929" indent="-6350">
              <a:spcBef>
                <a:spcPts val="53"/>
              </a:spcBef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</a:t>
            </a:r>
            <a:r>
              <a:rPr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</a:t>
            </a:r>
            <a:r>
              <a:rPr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В.В.Путина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мая 2024 г. № 309 «О национальных целях развития Российской Федерации на период до 2030 года и на перспективу до 2036 года»</a:t>
            </a:r>
            <a:endParaRPr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3928" y="0"/>
            <a:ext cx="3996144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6603" y="1247492"/>
            <a:ext cx="3365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Национальные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</a:rPr>
              <a:t>цели развития Российской Федерации на период до 2030 года и на перспективу до 2036 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года:</a:t>
            </a:r>
          </a:p>
          <a:p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а) сохранение населения, укрепление здоровья и повышение благополучия людей, поддержка семьи;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б) реализация потенциала каждого человека, развитие его талантов, воспитание патриотичной и социально ответственной личности;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в) комфортная и безопасная среда для жизни;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г) экологическое благополучие;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д) устойчивая и динамичная экономика;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е) технологическое лидерство;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</a:rPr>
              <a:t>ж) цифровая трансформация государственного и муниципального управления, экономики и социальной сферы.</a:t>
            </a:r>
            <a:endParaRPr lang="ru-RU" sz="12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9552" y="1154809"/>
            <a:ext cx="337185" cy="62517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4000" b="0" i="1" spc="-38" dirty="0">
                <a:solidFill>
                  <a:srgbClr val="222C77"/>
                </a:solidFill>
                <a:latin typeface="Arial"/>
                <a:cs typeface="Arial"/>
              </a:rPr>
              <a:t>«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10860000">
            <a:off x="1042479" y="4636726"/>
            <a:ext cx="659478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sz="4000" i="1" spc="-38" dirty="0">
                <a:solidFill>
                  <a:srgbClr val="222C77"/>
                </a:solidFill>
                <a:latin typeface="Arial"/>
                <a:cs typeface="Arial"/>
              </a:rPr>
              <a:t>«</a:t>
            </a:r>
            <a:endParaRPr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192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308304" y="19548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683568" y="272964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Качество математического образования</a:t>
            </a:r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207090"/>
              </p:ext>
            </p:extLst>
          </p:nvPr>
        </p:nvGraphicFramePr>
        <p:xfrm>
          <a:off x="648610" y="1257151"/>
          <a:ext cx="8424937" cy="1572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4018">
                  <a:extLst>
                    <a:ext uri="{9D8B030D-6E8A-4147-A177-3AD203B41FA5}">
                      <a16:colId xmlns:a16="http://schemas.microsoft.com/office/drawing/2014/main" val="1995865827"/>
                    </a:ext>
                  </a:extLst>
                </a:gridCol>
                <a:gridCol w="1022286">
                  <a:extLst>
                    <a:ext uri="{9D8B030D-6E8A-4147-A177-3AD203B41FA5}">
                      <a16:colId xmlns:a16="http://schemas.microsoft.com/office/drawing/2014/main" val="3745308598"/>
                    </a:ext>
                  </a:extLst>
                </a:gridCol>
                <a:gridCol w="1142322">
                  <a:extLst>
                    <a:ext uri="{9D8B030D-6E8A-4147-A177-3AD203B41FA5}">
                      <a16:colId xmlns:a16="http://schemas.microsoft.com/office/drawing/2014/main" val="23961771"/>
                    </a:ext>
                  </a:extLst>
                </a:gridCol>
                <a:gridCol w="1089926">
                  <a:extLst>
                    <a:ext uri="{9D8B030D-6E8A-4147-A177-3AD203B41FA5}">
                      <a16:colId xmlns:a16="http://schemas.microsoft.com/office/drawing/2014/main" val="316107355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6238341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894971923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1731809165"/>
                    </a:ext>
                  </a:extLst>
                </a:gridCol>
              </a:tblGrid>
              <a:tr h="26198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Предмет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(статистика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заключительного этапа)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Количество победителей и призеров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15725"/>
                  </a:ext>
                </a:extLst>
              </a:tr>
              <a:tr h="261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региональный этап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ВсОШ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заключительный этап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</a:rPr>
                        <a:t>ВсОШ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08659"/>
                  </a:ext>
                </a:extLst>
              </a:tr>
              <a:tr h="52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2021-2022 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2022-2023 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2023-2024 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2021-2022 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2022-2023 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2023-2024 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60346"/>
                  </a:ext>
                </a:extLst>
              </a:tr>
              <a:tr h="262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Математика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127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108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133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22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22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21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717767"/>
                  </a:ext>
                </a:extLst>
              </a:tr>
              <a:tr h="262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Физика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38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44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0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1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1146675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097964"/>
              </p:ext>
            </p:extLst>
          </p:nvPr>
        </p:nvGraphicFramePr>
        <p:xfrm>
          <a:off x="648216" y="3435846"/>
          <a:ext cx="8425330" cy="1224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5828">
                  <a:extLst>
                    <a:ext uri="{9D8B030D-6E8A-4147-A177-3AD203B41FA5}">
                      <a16:colId xmlns:a16="http://schemas.microsoft.com/office/drawing/2014/main" val="2140849943"/>
                    </a:ext>
                  </a:extLst>
                </a:gridCol>
                <a:gridCol w="794089">
                  <a:extLst>
                    <a:ext uri="{9D8B030D-6E8A-4147-A177-3AD203B41FA5}">
                      <a16:colId xmlns:a16="http://schemas.microsoft.com/office/drawing/2014/main" val="3837316821"/>
                    </a:ext>
                  </a:extLst>
                </a:gridCol>
                <a:gridCol w="794089">
                  <a:extLst>
                    <a:ext uri="{9D8B030D-6E8A-4147-A177-3AD203B41FA5}">
                      <a16:colId xmlns:a16="http://schemas.microsoft.com/office/drawing/2014/main" val="460889223"/>
                    </a:ext>
                  </a:extLst>
                </a:gridCol>
                <a:gridCol w="716676">
                  <a:extLst>
                    <a:ext uri="{9D8B030D-6E8A-4147-A177-3AD203B41FA5}">
                      <a16:colId xmlns:a16="http://schemas.microsoft.com/office/drawing/2014/main" val="566672005"/>
                    </a:ext>
                  </a:extLst>
                </a:gridCol>
                <a:gridCol w="695926">
                  <a:extLst>
                    <a:ext uri="{9D8B030D-6E8A-4147-A177-3AD203B41FA5}">
                      <a16:colId xmlns:a16="http://schemas.microsoft.com/office/drawing/2014/main" val="3680375510"/>
                    </a:ext>
                  </a:extLst>
                </a:gridCol>
                <a:gridCol w="731840">
                  <a:extLst>
                    <a:ext uri="{9D8B030D-6E8A-4147-A177-3AD203B41FA5}">
                      <a16:colId xmlns:a16="http://schemas.microsoft.com/office/drawing/2014/main" val="3373204952"/>
                    </a:ext>
                  </a:extLst>
                </a:gridCol>
                <a:gridCol w="731840">
                  <a:extLst>
                    <a:ext uri="{9D8B030D-6E8A-4147-A177-3AD203B41FA5}">
                      <a16:colId xmlns:a16="http://schemas.microsoft.com/office/drawing/2014/main" val="4209734095"/>
                    </a:ext>
                  </a:extLst>
                </a:gridCol>
                <a:gridCol w="697521">
                  <a:extLst>
                    <a:ext uri="{9D8B030D-6E8A-4147-A177-3AD203B41FA5}">
                      <a16:colId xmlns:a16="http://schemas.microsoft.com/office/drawing/2014/main" val="643978054"/>
                    </a:ext>
                  </a:extLst>
                </a:gridCol>
                <a:gridCol w="697521">
                  <a:extLst>
                    <a:ext uri="{9D8B030D-6E8A-4147-A177-3AD203B41FA5}">
                      <a16:colId xmlns:a16="http://schemas.microsoft.com/office/drawing/2014/main" val="2606157189"/>
                    </a:ext>
                  </a:extLst>
                </a:gridCol>
              </a:tblGrid>
              <a:tr h="3060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Предметы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5548"/>
                  </a:ext>
                </a:extLst>
              </a:tr>
              <a:tr h="306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РТ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РФ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РТ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РФ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РТ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РФ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РТ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РФ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3726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Математика профильная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61,41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65,27</a:t>
                      </a:r>
                      <a:endParaRPr lang="ru-RU" sz="11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56,9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64,05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55,62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362428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effectLst/>
                        </a:rPr>
                        <a:t>Физика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60,03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59,39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59,14</a:t>
                      </a:r>
                      <a:endParaRPr lang="ru-RU" sz="11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58,92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54,85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228445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4008" y="927482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smtClean="0"/>
              <a:t>Всероссийская олимпиада школьников</a:t>
            </a:r>
            <a:endParaRPr lang="ru-RU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3124973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smtClean="0"/>
              <a:t>Единый государственный экзамен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9267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236296" y="145309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683567" y="195486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Качество математического образования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3" y="1001332"/>
            <a:ext cx="3321273" cy="1868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317894"/>
            <a:ext cx="3488386" cy="26242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99992" y="1205922"/>
            <a:ext cx="1837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a typeface="Calibri" panose="020F0502020204030204" pitchFamily="34" charset="0"/>
              </a:rPr>
              <a:t>проект </a:t>
            </a:r>
            <a:endParaRPr lang="ru-RU" sz="1400" b="1" dirty="0" smtClean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ea typeface="Calibri" panose="020F0502020204030204" pitchFamily="34" charset="0"/>
              </a:rPr>
              <a:t>Физико-математический прорыв»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6448938" y="961221"/>
            <a:ext cx="288032" cy="1368152"/>
          </a:xfrm>
          <a:prstGeom prst="rightBrace">
            <a:avLst>
              <a:gd name="adj1" fmla="val 37638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1001332"/>
            <a:ext cx="2050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ea typeface="Calibri" panose="020F0502020204030204" pitchFamily="34" charset="0"/>
              </a:rPr>
              <a:t>МОиН РТ</a:t>
            </a:r>
          </a:p>
          <a:p>
            <a:r>
              <a:rPr lang="ru-RU" sz="1200" dirty="0" smtClean="0">
                <a:ea typeface="Calibri" panose="020F0502020204030204" pitchFamily="34" charset="0"/>
              </a:rPr>
              <a:t>Академия </a:t>
            </a:r>
            <a:r>
              <a:rPr lang="ru-RU" sz="1200" dirty="0">
                <a:ea typeface="Calibri" panose="020F0502020204030204" pitchFamily="34" charset="0"/>
              </a:rPr>
              <a:t>наук </a:t>
            </a:r>
            <a:endParaRPr lang="ru-RU" sz="1200" dirty="0" smtClean="0">
              <a:ea typeface="Calibri" panose="020F0502020204030204" pitchFamily="34" charset="0"/>
            </a:endParaRPr>
          </a:p>
          <a:p>
            <a:r>
              <a:rPr lang="ru-RU" sz="1200" dirty="0" smtClean="0">
                <a:ea typeface="Calibri" panose="020F0502020204030204" pitchFamily="34" charset="0"/>
              </a:rPr>
              <a:t>Республики </a:t>
            </a:r>
            <a:r>
              <a:rPr lang="ru-RU" sz="1200" dirty="0">
                <a:ea typeface="Calibri" panose="020F0502020204030204" pitchFamily="34" charset="0"/>
              </a:rPr>
              <a:t>Татарстан, </a:t>
            </a:r>
            <a:endParaRPr lang="ru-RU" sz="1200" dirty="0" smtClean="0">
              <a:ea typeface="Calibri" panose="020F0502020204030204" pitchFamily="34" charset="0"/>
            </a:endParaRPr>
          </a:p>
          <a:p>
            <a:r>
              <a:rPr lang="ru-RU" sz="1200" dirty="0" smtClean="0">
                <a:ea typeface="Calibri" panose="020F0502020204030204" pitchFamily="34" charset="0"/>
              </a:rPr>
              <a:t>Университет </a:t>
            </a:r>
            <a:r>
              <a:rPr lang="ru-RU" sz="1200" dirty="0">
                <a:ea typeface="Calibri" panose="020F0502020204030204" pitchFamily="34" charset="0"/>
              </a:rPr>
              <a:t>Иннополис и </a:t>
            </a:r>
            <a:endParaRPr lang="ru-RU" sz="1200" dirty="0" smtClean="0">
              <a:ea typeface="Calibri" panose="020F0502020204030204" pitchFamily="34" charset="0"/>
            </a:endParaRPr>
          </a:p>
          <a:p>
            <a:r>
              <a:rPr lang="ru-RU" sz="1200" dirty="0" smtClean="0">
                <a:ea typeface="Calibri" panose="020F0502020204030204" pitchFamily="34" charset="0"/>
              </a:rPr>
              <a:t>другие ведущие вузы </a:t>
            </a:r>
            <a:r>
              <a:rPr lang="ru-RU" sz="1200" dirty="0">
                <a:ea typeface="Calibri" panose="020F0502020204030204" pitchFamily="34" charset="0"/>
              </a:rPr>
              <a:t>республики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3567" y="3075806"/>
            <a:ext cx="47525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Результаты: 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ea typeface="Calibri" panose="020F0502020204030204" pitchFamily="34" charset="0"/>
              </a:rPr>
              <a:t>формирование </a:t>
            </a:r>
            <a:r>
              <a:rPr lang="ru-RU" sz="1200" dirty="0">
                <a:ea typeface="Calibri" panose="020F0502020204030204" pitchFamily="34" charset="0"/>
              </a:rPr>
              <a:t>«всеобщей математической грамотности</a:t>
            </a:r>
            <a:r>
              <a:rPr lang="ru-RU" sz="1200" dirty="0" smtClean="0">
                <a:ea typeface="Calibri" panose="020F0502020204030204" pitchFamily="34" charset="0"/>
              </a:rPr>
              <a:t>» (</a:t>
            </a:r>
            <a:r>
              <a:rPr lang="ru-RU" sz="1200" dirty="0"/>
              <a:t>«нет неспособных к математике детей</a:t>
            </a:r>
            <a:r>
              <a:rPr lang="ru-RU" sz="1200" dirty="0" smtClean="0"/>
              <a:t>»</a:t>
            </a:r>
            <a:r>
              <a:rPr lang="ru-RU" sz="1200" dirty="0" smtClean="0">
                <a:ea typeface="Calibri" panose="020F0502020204030204" pitchFamily="34" charset="0"/>
              </a:rPr>
              <a:t>);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развитие </a:t>
            </a:r>
            <a:r>
              <a:rPr lang="ru-RU" sz="1200" dirty="0"/>
              <a:t>моделей сетевого </a:t>
            </a:r>
            <a:r>
              <a:rPr lang="ru-RU" sz="1200" dirty="0" smtClean="0"/>
              <a:t>взаимодействия</a:t>
            </a:r>
            <a:r>
              <a:rPr lang="ru-RU" sz="1200" i="1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популяризация </a:t>
            </a:r>
            <a:r>
              <a:rPr lang="ru-RU" sz="1200" dirty="0"/>
              <a:t>точных наук, в том числе за счет расширения сети технических и технологических кружков</a:t>
            </a:r>
            <a:r>
              <a:rPr lang="ru-RU" sz="1200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технологическое </a:t>
            </a:r>
            <a:r>
              <a:rPr lang="ru-RU" sz="1200" dirty="0"/>
              <a:t>просвещение в рамках каждого учебного предмета</a:t>
            </a:r>
            <a:r>
              <a:rPr lang="ru-RU" sz="1200" b="1" dirty="0"/>
              <a:t> </a:t>
            </a:r>
            <a:r>
              <a:rPr lang="ru-RU" sz="1200" dirty="0"/>
              <a:t>и реализация принципа </a:t>
            </a:r>
            <a:r>
              <a:rPr lang="ru-RU" sz="1200" dirty="0" err="1"/>
              <a:t>междисциплинарности</a:t>
            </a:r>
            <a:r>
              <a:rPr lang="ru-RU" sz="1200" dirty="0"/>
              <a:t> в обучении </a:t>
            </a:r>
            <a:r>
              <a:rPr lang="ru-RU" sz="1200" dirty="0" smtClean="0"/>
              <a:t>школьников;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решение задач, поставленных Президентом России</a:t>
            </a:r>
            <a:endParaRPr lang="ru-RU" sz="1200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4572000" y="2509508"/>
            <a:ext cx="360040" cy="720080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428" y="55875"/>
            <a:ext cx="3978645" cy="461834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>
            <a:off x="3033287" y="4443958"/>
            <a:ext cx="1995913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886200" y="1085850"/>
            <a:ext cx="1143000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844095" y="399791"/>
            <a:ext cx="3193966" cy="204142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200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</a:t>
            </a:r>
            <a:r>
              <a:rPr sz="1200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200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утвердить</a:t>
            </a:r>
            <a:r>
              <a:rPr sz="1200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i="1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</a:t>
            </a:r>
            <a:r>
              <a:rPr sz="1200" b="1" i="1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i="1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r>
              <a:rPr sz="1200" b="1" i="1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r>
              <a:rPr sz="1200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sz="1200" b="1" i="1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повышению</a:t>
            </a:r>
            <a:r>
              <a:rPr sz="1200" b="1" i="1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качества </a:t>
            </a:r>
            <a:r>
              <a:rPr sz="1200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преподавания</a:t>
            </a:r>
            <a:r>
              <a:rPr sz="1200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i="1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математики</a:t>
            </a:r>
            <a:r>
              <a:rPr sz="1200" b="1" i="1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200" b="1" i="1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естественно-научных</a:t>
            </a:r>
            <a:r>
              <a:rPr sz="1200" b="1" i="1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i="1" dirty="0" err="1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предметов</a:t>
            </a:r>
            <a:r>
              <a:rPr sz="1200" b="1" i="1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системе общего образования, предусматривающий в том числе повышение качества подготовки учителей, преподающих эти предметы, и устранение дефицита таких учителей в государственных и муниципальных общеобразовательных организациях</a:t>
            </a:r>
            <a:r>
              <a:rPr sz="1200" b="1" i="1" dirty="0">
                <a:solidFill>
                  <a:srgbClr val="1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5739" y="3"/>
            <a:ext cx="3863150" cy="514349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5665" y="94347"/>
            <a:ext cx="337185" cy="625171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4000" b="0" i="1" spc="-38" dirty="0">
                <a:solidFill>
                  <a:srgbClr val="222C77"/>
                </a:solidFill>
                <a:latin typeface="Arial"/>
                <a:cs typeface="Arial"/>
              </a:rPr>
              <a:t>«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10860000">
            <a:off x="3090459" y="2074685"/>
            <a:ext cx="659478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sz="4000" i="1" spc="-38" dirty="0">
                <a:solidFill>
                  <a:srgbClr val="222C77"/>
                </a:solidFill>
                <a:latin typeface="Arial"/>
                <a:cs typeface="Arial"/>
              </a:rPr>
              <a:t>«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5092" y="2756425"/>
            <a:ext cx="25202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Рассмотреть вопрос о 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расширении перечня направлений подготовки и специальностей высшего образования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при приеме на обучение по которым устанавливается 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обязательное вступительное испытание по математике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1"/>
          <p:cNvSpPr txBox="1"/>
          <p:nvPr/>
        </p:nvSpPr>
        <p:spPr>
          <a:xfrm rot="10860000">
            <a:off x="1776615" y="4577971"/>
            <a:ext cx="659478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sz="4000" i="1" spc="-38" dirty="0">
                <a:solidFill>
                  <a:srgbClr val="222C77"/>
                </a:solidFill>
                <a:latin typeface="Arial"/>
                <a:cs typeface="Arial"/>
              </a:rPr>
              <a:t>«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6" name="object 10"/>
          <p:cNvSpPr txBox="1">
            <a:spLocks/>
          </p:cNvSpPr>
          <p:nvPr/>
        </p:nvSpPr>
        <p:spPr>
          <a:xfrm>
            <a:off x="505665" y="2489945"/>
            <a:ext cx="337185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>
              <a:spcBef>
                <a:spcPts val="75"/>
              </a:spcBef>
            </a:pPr>
            <a:r>
              <a:rPr lang="ru-RU" sz="4000" b="0" i="1" spc="-38" dirty="0">
                <a:solidFill>
                  <a:srgbClr val="222C77"/>
                </a:solidFill>
              </a:rPr>
              <a:t>«</a:t>
            </a: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4716472"/>
            <a:ext cx="429162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50" dirty="0">
                <a:hlinkClick r:id="rId4"/>
              </a:rPr>
              <a:t>http://www.kremlin.ru/acts/assignments/orders/73737</a:t>
            </a:r>
            <a:r>
              <a:rPr lang="ru-R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63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275608"/>
            <a:ext cx="8604448" cy="584739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49">
              <a:defRPr/>
            </a:pPr>
            <a:r>
              <a:rPr lang="ru-RU" sz="32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236296" y="19548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4663"/>
              </p:ext>
            </p:extLst>
          </p:nvPr>
        </p:nvGraphicFramePr>
        <p:xfrm>
          <a:off x="755576" y="1131590"/>
          <a:ext cx="8064895" cy="3384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564079548"/>
                    </a:ext>
                  </a:extLst>
                </a:gridCol>
                <a:gridCol w="1217590">
                  <a:extLst>
                    <a:ext uri="{9D8B030D-6E8A-4147-A177-3AD203B41FA5}">
                      <a16:colId xmlns:a16="http://schemas.microsoft.com/office/drawing/2014/main" val="626759786"/>
                    </a:ext>
                  </a:extLst>
                </a:gridCol>
                <a:gridCol w="659855">
                  <a:extLst>
                    <a:ext uri="{9D8B030D-6E8A-4147-A177-3AD203B41FA5}">
                      <a16:colId xmlns:a16="http://schemas.microsoft.com/office/drawing/2014/main" val="1078833396"/>
                    </a:ext>
                  </a:extLst>
                </a:gridCol>
                <a:gridCol w="1288083">
                  <a:extLst>
                    <a:ext uri="{9D8B030D-6E8A-4147-A177-3AD203B41FA5}">
                      <a16:colId xmlns:a16="http://schemas.microsoft.com/office/drawing/2014/main" val="2947803861"/>
                    </a:ext>
                  </a:extLst>
                </a:gridCol>
                <a:gridCol w="632541">
                  <a:extLst>
                    <a:ext uri="{9D8B030D-6E8A-4147-A177-3AD203B41FA5}">
                      <a16:colId xmlns:a16="http://schemas.microsoft.com/office/drawing/2014/main" val="1153572551"/>
                    </a:ext>
                  </a:extLst>
                </a:gridCol>
                <a:gridCol w="1137013">
                  <a:extLst>
                    <a:ext uri="{9D8B030D-6E8A-4147-A177-3AD203B41FA5}">
                      <a16:colId xmlns:a16="http://schemas.microsoft.com/office/drawing/2014/main" val="2519518261"/>
                    </a:ext>
                  </a:extLst>
                </a:gridCol>
                <a:gridCol w="681541">
                  <a:extLst>
                    <a:ext uri="{9D8B030D-6E8A-4147-A177-3AD203B41FA5}">
                      <a16:colId xmlns:a16="http://schemas.microsoft.com/office/drawing/2014/main" val="676363979"/>
                    </a:ext>
                  </a:extLst>
                </a:gridCol>
              </a:tblGrid>
              <a:tr h="249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Предмет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082837"/>
                  </a:ext>
                </a:extLst>
              </a:tr>
              <a:tr h="613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участников, человек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участников, человек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участников, человек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0696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Математика профильная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7909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49,51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7519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49,83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7362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51,5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047005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Математика базовая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7488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49,63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6933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extLst>
                  <a:ext uri="{0D108BD9-81ED-4DB2-BD59-A6C34878D82A}">
                    <a16:rowId xmlns:a16="http://schemas.microsoft.com/office/drawing/2014/main" val="125416667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Физика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2712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16,98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2139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14,18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2160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15,1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24987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Химия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2130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13,33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1916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1982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13,9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extLst>
                  <a:ext uri="{0D108BD9-81ED-4DB2-BD59-A6C34878D82A}">
                    <a16:rowId xmlns:a16="http://schemas.microsoft.com/office/drawing/2014/main" val="287609903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Биология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2877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18,01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2629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17,42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2576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18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036412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Информатика и ИКТ (КЕГЭ)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2671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16,72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3163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20,96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3212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0682F"/>
                          </a:solidFill>
                          <a:effectLst/>
                        </a:rPr>
                        <a:t>22,4</a:t>
                      </a:r>
                      <a:endParaRPr lang="ru-RU" sz="1400" b="1" i="0" u="none" strike="noStrike" dirty="0">
                        <a:solidFill>
                          <a:srgbClr val="00682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extLst>
                  <a:ext uri="{0D108BD9-81ED-4DB2-BD59-A6C34878D82A}">
                    <a16:rowId xmlns:a16="http://schemas.microsoft.com/office/drawing/2014/main" val="3978436681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География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189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463565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Обществознание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6110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38,25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5906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39,14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5391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/>
                </a:tc>
                <a:extLst>
                  <a:ext uri="{0D108BD9-81ED-4DB2-BD59-A6C34878D82A}">
                    <a16:rowId xmlns:a16="http://schemas.microsoft.com/office/drawing/2014/main" val="389940262"/>
                  </a:ext>
                </a:extLst>
              </a:tr>
              <a:tr h="280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Русский язык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15974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15088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14308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80" marR="6380" marT="638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3197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329385" y="473199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000" i="1" dirty="0">
                <a:solidFill>
                  <a:srgbClr val="000000"/>
                </a:solidFill>
                <a:ea typeface="Times New Roman" panose="02020603050405020304" pitchFamily="18" charset="0"/>
              </a:rPr>
              <a:t>данные 2024 года – по состоянию на 01.05.2024 года</a:t>
            </a:r>
            <a:endParaRPr lang="ru-RU" sz="1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95486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Показатель 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</a:rPr>
              <a:t>выбора предметов выпускниками школы для 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прохождения ГИА </a:t>
            </a:r>
            <a:r>
              <a:rPr lang="ru-RU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(ЕГЭ)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308304" y="19548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755576" y="195486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Показатель 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</a:rPr>
              <a:t>выбора предметов выпускниками школы для 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прохождения ГИА </a:t>
            </a:r>
            <a:r>
              <a:rPr lang="ru-RU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(ОГЭ)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611829"/>
              </p:ext>
            </p:extLst>
          </p:nvPr>
        </p:nvGraphicFramePr>
        <p:xfrm>
          <a:off x="683568" y="987568"/>
          <a:ext cx="8352929" cy="3528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5255">
                  <a:extLst>
                    <a:ext uri="{9D8B030D-6E8A-4147-A177-3AD203B41FA5}">
                      <a16:colId xmlns:a16="http://schemas.microsoft.com/office/drawing/2014/main" val="3391282038"/>
                    </a:ext>
                  </a:extLst>
                </a:gridCol>
                <a:gridCol w="1527113">
                  <a:extLst>
                    <a:ext uri="{9D8B030D-6E8A-4147-A177-3AD203B41FA5}">
                      <a16:colId xmlns:a16="http://schemas.microsoft.com/office/drawing/2014/main" val="3521629216"/>
                    </a:ext>
                  </a:extLst>
                </a:gridCol>
                <a:gridCol w="890022">
                  <a:extLst>
                    <a:ext uri="{9D8B030D-6E8A-4147-A177-3AD203B41FA5}">
                      <a16:colId xmlns:a16="http://schemas.microsoft.com/office/drawing/2014/main" val="3643794971"/>
                    </a:ext>
                  </a:extLst>
                </a:gridCol>
                <a:gridCol w="1558250">
                  <a:extLst>
                    <a:ext uri="{9D8B030D-6E8A-4147-A177-3AD203B41FA5}">
                      <a16:colId xmlns:a16="http://schemas.microsoft.com/office/drawing/2014/main" val="226788005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949875097"/>
                    </a:ext>
                  </a:extLst>
                </a:gridCol>
                <a:gridCol w="1298264">
                  <a:extLst>
                    <a:ext uri="{9D8B030D-6E8A-4147-A177-3AD203B41FA5}">
                      <a16:colId xmlns:a16="http://schemas.microsoft.com/office/drawing/2014/main" val="1438474737"/>
                    </a:ext>
                  </a:extLst>
                </a:gridCol>
                <a:gridCol w="645953">
                  <a:extLst>
                    <a:ext uri="{9D8B030D-6E8A-4147-A177-3AD203B41FA5}">
                      <a16:colId xmlns:a16="http://schemas.microsoft.com/office/drawing/2014/main" val="3413383010"/>
                    </a:ext>
                  </a:extLst>
                </a:gridCol>
              </a:tblGrid>
              <a:tr h="29482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Предмет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19047"/>
                  </a:ext>
                </a:extLst>
              </a:tr>
              <a:tr h="580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участников, человек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участников, человек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участников, человек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744264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Русский язык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36294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40090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43 218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057476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Математика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36481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40086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43 218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845378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Обществознание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15563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42,9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16200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17 252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90920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Информатика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20416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56,3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23868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59,5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23 498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54,4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024604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География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15665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18391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45,9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19 936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46,1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402240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Биология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6386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17,6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6299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15,7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7 732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17,9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55707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Химия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3530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3655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9,1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3 971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9,2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771789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Физика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4281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4258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10,6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4 564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933205"/>
                  </a:ext>
                </a:extLst>
              </a:tr>
              <a:tr h="294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Родной язык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1371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3,8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2501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6,2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4 052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82F"/>
                          </a:solidFill>
                          <a:effectLst/>
                        </a:rPr>
                        <a:t>10,4</a:t>
                      </a:r>
                      <a:endParaRPr lang="ru-RU" sz="1400" b="1" dirty="0">
                        <a:solidFill>
                          <a:srgbClr val="0068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6" marR="6371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93505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464497" y="476734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000" i="1" dirty="0">
                <a:solidFill>
                  <a:srgbClr val="000000"/>
                </a:solidFill>
                <a:ea typeface="Times New Roman" panose="02020603050405020304" pitchFamily="18" charset="0"/>
              </a:rPr>
              <a:t>данные 2024 года – по состоянию на 01.05.2024 года</a:t>
            </a:r>
            <a:endParaRPr lang="ru-RU" sz="1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/>
          </p:cNvSpPr>
          <p:nvPr/>
        </p:nvSpPr>
        <p:spPr>
          <a:xfrm>
            <a:off x="654523" y="184605"/>
            <a:ext cx="5814258" cy="319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378"/>
            <a:r>
              <a:rPr lang="tt-RU" sz="2000" b="1" dirty="0" smtClean="0">
                <a:solidFill>
                  <a:srgbClr val="002060"/>
                </a:solidFill>
                <a:cs typeface="Calibri Light" panose="020F0302020204030204" pitchFamily="34" charset="0"/>
              </a:rPr>
              <a:t>Выбор ОГЭ по родному языку в 2024 году</a:t>
            </a:r>
            <a:endParaRPr lang="ru-RU" sz="2000" b="1" dirty="0">
              <a:solidFill>
                <a:srgbClr val="002060"/>
              </a:solidFill>
              <a:cs typeface="Calibri Light" panose="020F03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201485"/>
              </p:ext>
            </p:extLst>
          </p:nvPr>
        </p:nvGraphicFramePr>
        <p:xfrm>
          <a:off x="557942" y="627534"/>
          <a:ext cx="8482199" cy="438438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74404">
                  <a:extLst>
                    <a:ext uri="{9D8B030D-6E8A-4147-A177-3AD203B41FA5}">
                      <a16:colId xmlns:a16="http://schemas.microsoft.com/office/drawing/2014/main" val="2868374646"/>
                    </a:ext>
                  </a:extLst>
                </a:gridCol>
                <a:gridCol w="663991">
                  <a:extLst>
                    <a:ext uri="{9D8B030D-6E8A-4147-A177-3AD203B41FA5}">
                      <a16:colId xmlns:a16="http://schemas.microsoft.com/office/drawing/2014/main" val="381261639"/>
                    </a:ext>
                  </a:extLst>
                </a:gridCol>
                <a:gridCol w="685377">
                  <a:extLst>
                    <a:ext uri="{9D8B030D-6E8A-4147-A177-3AD203B41FA5}">
                      <a16:colId xmlns:a16="http://schemas.microsoft.com/office/drawing/2014/main" val="1224931905"/>
                    </a:ext>
                  </a:extLst>
                </a:gridCol>
                <a:gridCol w="1357432">
                  <a:extLst>
                    <a:ext uri="{9D8B030D-6E8A-4147-A177-3AD203B41FA5}">
                      <a16:colId xmlns:a16="http://schemas.microsoft.com/office/drawing/2014/main" val="3668930492"/>
                    </a:ext>
                  </a:extLst>
                </a:gridCol>
                <a:gridCol w="647476">
                  <a:extLst>
                    <a:ext uri="{9D8B030D-6E8A-4147-A177-3AD203B41FA5}">
                      <a16:colId xmlns:a16="http://schemas.microsoft.com/office/drawing/2014/main" val="883740727"/>
                    </a:ext>
                  </a:extLst>
                </a:gridCol>
                <a:gridCol w="768795">
                  <a:extLst>
                    <a:ext uri="{9D8B030D-6E8A-4147-A177-3AD203B41FA5}">
                      <a16:colId xmlns:a16="http://schemas.microsoft.com/office/drawing/2014/main" val="1111000555"/>
                    </a:ext>
                  </a:extLst>
                </a:gridCol>
                <a:gridCol w="1649229">
                  <a:extLst>
                    <a:ext uri="{9D8B030D-6E8A-4147-A177-3AD203B41FA5}">
                      <a16:colId xmlns:a16="http://schemas.microsoft.com/office/drawing/2014/main" val="1976545040"/>
                    </a:ext>
                  </a:extLst>
                </a:gridCol>
                <a:gridCol w="643407">
                  <a:extLst>
                    <a:ext uri="{9D8B030D-6E8A-4147-A177-3AD203B41FA5}">
                      <a16:colId xmlns:a16="http://schemas.microsoft.com/office/drawing/2014/main" val="61803954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109042537"/>
                    </a:ext>
                  </a:extLst>
                </a:gridCol>
              </a:tblGrid>
              <a:tr h="938911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Муниципальный </a:t>
                      </a:r>
                      <a:r>
                        <a:rPr lang="tt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район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В</a:t>
                      </a:r>
                      <a:r>
                        <a:rPr lang="ru-RU" sz="1050" baseline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ыбрали  ОГЭ по родному языку, чел.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%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от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числа 9-класс-ников, изучаю-</a:t>
                      </a:r>
                      <a:r>
                        <a:rPr lang="ru-RU" sz="1050" baseline="0" dirty="0" err="1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щих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родной язык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Муниципальный </a:t>
                      </a:r>
                      <a:r>
                        <a:rPr lang="tt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район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В</a:t>
                      </a:r>
                      <a:r>
                        <a:rPr lang="ru-RU" sz="1050" baseline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ыбрали  ОГЭ по родному языку, чел.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%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от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числа 9-класс-ников, изучаю-</a:t>
                      </a:r>
                      <a:r>
                        <a:rPr lang="ru-RU" sz="1050" baseline="0" dirty="0" err="1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щих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родной язык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Муниципальный </a:t>
                      </a:r>
                      <a:r>
                        <a:rPr lang="tt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район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В</a:t>
                      </a:r>
                      <a:r>
                        <a:rPr lang="ru-RU" sz="1050" baseline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ыбрали  ОГЭ по родному языку, чел.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%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от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 числа 9-класс-ников, изучающих родной язык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285476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Агрызский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36,8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Высокогорский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13,25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Новошешминский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10,96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78048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Азнака</a:t>
                      </a:r>
                      <a:r>
                        <a:rPr lang="tt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евский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26,47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Дрожжановский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13,68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Нурлатский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12,37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145594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Аксуба</a:t>
                      </a:r>
                      <a:r>
                        <a:rPr lang="tt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евский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58,71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Елабужский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17,55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Пестречинский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242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65,94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756754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Актанышский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22,97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З</a:t>
                      </a:r>
                      <a:r>
                        <a:rPr lang="tt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аинский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18,42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Рыбно-Слободский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16,12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139689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Алексеевский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9,03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Зеленодольский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27,81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Сабинский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13,40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687893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Алькеевский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33,52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Кайбицкий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22,95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Сармановский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122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34,96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534078"/>
                  </a:ext>
                </a:extLst>
              </a:tr>
              <a:tr h="23154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Альметьевский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3,42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Камско-Устьинский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16,98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Спасский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7,95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461762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Апастовский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22,96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Кукморский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20,57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Тетюшский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22,56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754880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Ар</a:t>
                      </a:r>
                      <a:r>
                        <a:rPr lang="tt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27,44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Лаишевский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20,68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Тукаевский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15,23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620779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Атнинский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37,01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Лениногорский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14,43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Тюлячинский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31,67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429528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Ба</a:t>
                      </a:r>
                      <a:r>
                        <a:rPr lang="tt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влинский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20,19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Мамадышский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7,07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Черемшанский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11,95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80251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Балта</a:t>
                      </a:r>
                      <a:r>
                        <a:rPr lang="tt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синский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32,57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Менделеевский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6,28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Чистопольский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8,12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059878"/>
                  </a:ext>
                </a:extLst>
              </a:tr>
              <a:tr h="217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Б</a:t>
                      </a:r>
                      <a:r>
                        <a:rPr lang="tt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угульминский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10,21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Мензелинский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4,12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Ютазинский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22,22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334913"/>
                  </a:ext>
                </a:extLst>
              </a:tr>
              <a:tr h="219351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Бу</a:t>
                      </a:r>
                      <a:r>
                        <a:rPr lang="tt-RU" sz="120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инский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20,33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Муслюмовский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27,27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г.Набережные Челны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322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7,75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856137"/>
                  </a:ext>
                </a:extLst>
              </a:tr>
              <a:tr h="293991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Верхнеуслонский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16,85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Нижнекамский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4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165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8,10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г.Казань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tt-RU" sz="14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743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10,13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09300"/>
                  </a:ext>
                </a:extLst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7236296" y="41426"/>
            <a:ext cx="1665089" cy="524288"/>
            <a:chOff x="9859986" y="137643"/>
            <a:chExt cx="2220118" cy="69905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338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/>
          </p:cNvSpPr>
          <p:nvPr/>
        </p:nvSpPr>
        <p:spPr>
          <a:xfrm>
            <a:off x="691312" y="150268"/>
            <a:ext cx="6365743" cy="3395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378"/>
            <a:r>
              <a:rPr lang="tt-RU" sz="2000" b="1" dirty="0" smtClean="0">
                <a:solidFill>
                  <a:srgbClr val="002060"/>
                </a:solidFill>
                <a:cs typeface="Calibri Light" panose="020F0302020204030204" pitchFamily="34" charset="0"/>
              </a:rPr>
              <a:t>Количество выбравших ОГЭ по родному языку</a:t>
            </a:r>
            <a:endParaRPr lang="ru-RU" sz="2000" b="1" dirty="0">
              <a:solidFill>
                <a:srgbClr val="002060"/>
              </a:solidFill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0037" y="827636"/>
            <a:ext cx="187220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5038440" y="455214"/>
            <a:ext cx="1656184" cy="3952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378"/>
            <a:r>
              <a:rPr lang="tt-RU" sz="1600" b="1" dirty="0" smtClean="0">
                <a:solidFill>
                  <a:srgbClr val="C00000"/>
                </a:solidFill>
                <a:cs typeface="Calibri Light" panose="020F0302020204030204" pitchFamily="34" charset="0"/>
              </a:rPr>
              <a:t>менее 10%</a:t>
            </a:r>
            <a:endParaRPr lang="ru-RU" sz="1600" b="1" dirty="0">
              <a:solidFill>
                <a:srgbClr val="C00000"/>
              </a:solidFill>
              <a:cs typeface="Calibri Light" panose="020F0302020204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712996"/>
              </p:ext>
            </p:extLst>
          </p:nvPr>
        </p:nvGraphicFramePr>
        <p:xfrm>
          <a:off x="698520" y="961330"/>
          <a:ext cx="3816424" cy="391467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713240">
                  <a:extLst>
                    <a:ext uri="{9D8B030D-6E8A-4147-A177-3AD203B41FA5}">
                      <a16:colId xmlns:a16="http://schemas.microsoft.com/office/drawing/2014/main" val="1334282157"/>
                    </a:ext>
                  </a:extLst>
                </a:gridCol>
                <a:gridCol w="1129434">
                  <a:extLst>
                    <a:ext uri="{9D8B030D-6E8A-4147-A177-3AD203B41FA5}">
                      <a16:colId xmlns:a16="http://schemas.microsoft.com/office/drawing/2014/main" val="2637292338"/>
                    </a:ext>
                  </a:extLst>
                </a:gridCol>
                <a:gridCol w="973750">
                  <a:extLst>
                    <a:ext uri="{9D8B030D-6E8A-4147-A177-3AD203B41FA5}">
                      <a16:colId xmlns:a16="http://schemas.microsoft.com/office/drawing/2014/main" val="337751730"/>
                    </a:ext>
                  </a:extLst>
                </a:gridCol>
              </a:tblGrid>
              <a:tr h="806929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Муниципальный </a:t>
                      </a:r>
                      <a:r>
                        <a:rPr lang="tt-RU" sz="1200" dirty="0" smtClean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район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выбрали ОГЭ по </a:t>
                      </a: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родному языку 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 выбор ОГЭ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6429"/>
                  </a:ext>
                </a:extLst>
              </a:tr>
              <a:tr h="378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Пестречинский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912880"/>
                  </a:ext>
                </a:extLst>
              </a:tr>
              <a:tr h="378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Аксубаевский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17027"/>
                  </a:ext>
                </a:extLst>
              </a:tr>
              <a:tr h="378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Атнинский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05459"/>
                  </a:ext>
                </a:extLst>
              </a:tr>
              <a:tr h="378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Агрызский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076615"/>
                  </a:ext>
                </a:extLst>
              </a:tr>
              <a:tr h="378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Сармановский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7460"/>
                  </a:ext>
                </a:extLst>
              </a:tr>
              <a:tr h="456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Алькеевский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280634"/>
                  </a:ext>
                </a:extLst>
              </a:tr>
              <a:tr h="378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Балтасинский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48997"/>
                  </a:ext>
                </a:extLst>
              </a:tr>
              <a:tr h="378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Тюлячинский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8454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074518"/>
              </p:ext>
            </p:extLst>
          </p:nvPr>
        </p:nvGraphicFramePr>
        <p:xfrm>
          <a:off x="5021244" y="961328"/>
          <a:ext cx="3883137" cy="391467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790833">
                  <a:extLst>
                    <a:ext uri="{9D8B030D-6E8A-4147-A177-3AD203B41FA5}">
                      <a16:colId xmlns:a16="http://schemas.microsoft.com/office/drawing/2014/main" val="1334282157"/>
                    </a:ext>
                  </a:extLst>
                </a:gridCol>
                <a:gridCol w="1216307">
                  <a:extLst>
                    <a:ext uri="{9D8B030D-6E8A-4147-A177-3AD203B41FA5}">
                      <a16:colId xmlns:a16="http://schemas.microsoft.com/office/drawing/2014/main" val="2637292338"/>
                    </a:ext>
                  </a:extLst>
                </a:gridCol>
                <a:gridCol w="875997">
                  <a:extLst>
                    <a:ext uri="{9D8B030D-6E8A-4147-A177-3AD203B41FA5}">
                      <a16:colId xmlns:a16="http://schemas.microsoft.com/office/drawing/2014/main" val="337751730"/>
                    </a:ext>
                  </a:extLst>
                </a:gridCol>
              </a:tblGrid>
              <a:tr h="832735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Муниципальный </a:t>
                      </a:r>
                      <a:r>
                        <a:rPr lang="tt-RU" sz="1200" dirty="0" smtClean="0">
                          <a:effectLst/>
                          <a:latin typeface="+mn-lt"/>
                          <a:cs typeface="Calibri Light" panose="020F0302020204030204" pitchFamily="34" charset="0"/>
                        </a:rPr>
                        <a:t>район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0316" marR="60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выбрали ОГЭ по родному языку 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 выбор ОГЭ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6429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Алексеевский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912880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Чистопольский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17027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Нижнекамский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05459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076615"/>
                  </a:ext>
                </a:extLst>
              </a:tr>
              <a:tr h="452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Мамадышский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280634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Менделеевский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48997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Мензелинский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84541"/>
                  </a:ext>
                </a:extLst>
              </a:tr>
              <a:tr h="375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Альметьевский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09629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038440" y="827636"/>
            <a:ext cx="1837815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3878" y="480793"/>
            <a:ext cx="1254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8"/>
            <a:r>
              <a:rPr lang="tt-RU" sz="1600" b="1" dirty="0">
                <a:solidFill>
                  <a:srgbClr val="C00000"/>
                </a:solidFill>
                <a:cs typeface="Calibri Light" panose="020F0302020204030204" pitchFamily="34" charset="0"/>
              </a:rPr>
              <a:t>более 30%</a:t>
            </a:r>
            <a:endParaRPr lang="ru-RU" sz="1600" b="1" dirty="0">
              <a:solidFill>
                <a:srgbClr val="C00000"/>
              </a:solidFill>
              <a:cs typeface="Calibri Light" panose="020F030202020403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239292" y="105959"/>
            <a:ext cx="1665089" cy="524288"/>
            <a:chOff x="9859986" y="137643"/>
            <a:chExt cx="2220118" cy="69905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93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/>
          <a:stretch/>
        </p:blipFill>
        <p:spPr>
          <a:xfrm>
            <a:off x="745706" y="2211710"/>
            <a:ext cx="2484050" cy="1671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726" y="3932576"/>
            <a:ext cx="19601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Экономико-пространственное районирование Татарстана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726" y="140034"/>
            <a:ext cx="6264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Основы развития единой </a:t>
            </a:r>
            <a:r>
              <a:rPr lang="ru-RU" b="1" dirty="0" err="1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профориентационной</a:t>
            </a:r>
            <a:r>
              <a:rPr lang="ru-RU" b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модели в Республике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2033752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Calibri" panose="020F0502020204030204" pitchFamily="34" charset="0"/>
              </a:rPr>
              <a:t>Закон Республики Татарстан </a:t>
            </a:r>
            <a:r>
              <a:rPr lang="ru-RU" sz="1200" dirty="0">
                <a:ea typeface="Calibri" panose="020F0502020204030204" pitchFamily="34" charset="0"/>
              </a:rPr>
              <a:t>от 17 июня 2015 г. № 40-ЗРТ «Об утверждении Стратегии социально-экономического развития Республики Татарстан до 2030 года</a:t>
            </a:r>
            <a:r>
              <a:rPr lang="ru-RU" sz="1200" dirty="0" smtClean="0"/>
              <a:t>», которым определены </a:t>
            </a:r>
            <a:r>
              <a:rPr lang="ru-RU" sz="1200" dirty="0"/>
              <a:t>приоритетные </a:t>
            </a:r>
            <a:r>
              <a:rPr lang="ru-RU" sz="1200" dirty="0" smtClean="0"/>
              <a:t>направления, задачи </a:t>
            </a:r>
            <a:r>
              <a:rPr lang="ru-RU" sz="1200" dirty="0"/>
              <a:t>социально-экономической </a:t>
            </a:r>
            <a:r>
              <a:rPr lang="ru-RU" sz="1200" dirty="0" smtClean="0"/>
              <a:t>политики и инструменты </a:t>
            </a:r>
            <a:r>
              <a:rPr lang="ru-RU" sz="1200" dirty="0"/>
              <a:t>реализации стратегии </a:t>
            </a:r>
            <a:r>
              <a:rPr lang="ru-RU" sz="1200" dirty="0" smtClean="0"/>
              <a:t>(планы </a:t>
            </a:r>
            <a:r>
              <a:rPr lang="ru-RU" sz="1200" dirty="0"/>
              <a:t>мероприятий по ее реализации, госпрограммы и схема территориального планирования </a:t>
            </a:r>
            <a:r>
              <a:rPr lang="ru-RU" sz="1200" dirty="0" smtClean="0"/>
              <a:t>Татарстана)</a:t>
            </a:r>
            <a:endParaRPr lang="ru-RU" sz="12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7177768" y="262077"/>
            <a:ext cx="1665089" cy="524288"/>
            <a:chOff x="9859986" y="137643"/>
            <a:chExt cx="2220118" cy="69905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775786" y="3322220"/>
            <a:ext cx="3188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+mn-lt"/>
              </a:rPr>
              <a:t>Государственные программы </a:t>
            </a:r>
          </a:p>
          <a:p>
            <a:r>
              <a:rPr lang="ru-RU" sz="1200" b="1" dirty="0" smtClean="0">
                <a:latin typeface="+mn-lt"/>
              </a:rPr>
              <a:t>Республики Татарстан: </a:t>
            </a:r>
          </a:p>
          <a:p>
            <a:r>
              <a:rPr lang="ru-RU" sz="1200" dirty="0" smtClean="0">
                <a:latin typeface="+mn-lt"/>
              </a:rPr>
              <a:t>«Развитие </a:t>
            </a:r>
            <a:r>
              <a:rPr lang="ru-RU" sz="1200" dirty="0">
                <a:latin typeface="+mn-lt"/>
              </a:rPr>
              <a:t>образования и науки в Республике </a:t>
            </a:r>
            <a:r>
              <a:rPr lang="ru-RU" sz="1200" dirty="0" smtClean="0">
                <a:latin typeface="+mn-lt"/>
              </a:rPr>
              <a:t>Татарстан» (постановление </a:t>
            </a:r>
            <a:r>
              <a:rPr lang="ru-RU" sz="1200" dirty="0">
                <a:latin typeface="+mn-lt"/>
              </a:rPr>
              <a:t>КМ РТ от 22 февраля 2014 г. </a:t>
            </a:r>
            <a:r>
              <a:rPr lang="ru-RU" sz="1200" dirty="0" smtClean="0">
                <a:latin typeface="+mn-lt"/>
              </a:rPr>
              <a:t>№</a:t>
            </a:r>
            <a:r>
              <a:rPr lang="ru-RU" sz="1200" dirty="0">
                <a:latin typeface="+mn-lt"/>
              </a:rPr>
              <a:t> </a:t>
            </a:r>
            <a:r>
              <a:rPr lang="ru-RU" sz="1200" dirty="0" smtClean="0">
                <a:latin typeface="+mn-lt"/>
              </a:rPr>
              <a:t>110);</a:t>
            </a:r>
          </a:p>
          <a:p>
            <a:r>
              <a:rPr lang="ru-RU" sz="1200" dirty="0" smtClean="0"/>
              <a:t>«Научно-технологиче</a:t>
            </a:r>
            <a:r>
              <a:rPr lang="ru-RU" sz="1200" dirty="0"/>
              <a:t>с</a:t>
            </a:r>
            <a:r>
              <a:rPr lang="ru-RU" sz="1200" dirty="0" smtClean="0"/>
              <a:t>кое </a:t>
            </a:r>
            <a:r>
              <a:rPr lang="ru-RU" sz="1200" dirty="0"/>
              <a:t>развитие Республики </a:t>
            </a:r>
            <a:r>
              <a:rPr lang="ru-RU" sz="1200" dirty="0" smtClean="0"/>
              <a:t>Татарстан» (постановление </a:t>
            </a:r>
            <a:r>
              <a:rPr lang="ru-RU" sz="1200" dirty="0"/>
              <a:t>КМ РТ от  27 декабря 2022 г. </a:t>
            </a:r>
            <a:r>
              <a:rPr lang="ru-RU" sz="1200" dirty="0" smtClean="0"/>
              <a:t>№</a:t>
            </a:r>
            <a:r>
              <a:rPr lang="ru-RU" sz="1200" dirty="0"/>
              <a:t> </a:t>
            </a:r>
            <a:r>
              <a:rPr lang="ru-RU" sz="1200" dirty="0" smtClean="0"/>
              <a:t>1429)</a:t>
            </a:r>
            <a:endParaRPr lang="ru-RU" sz="1200" dirty="0">
              <a:latin typeface="+mn-lt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5400000">
            <a:off x="1647749" y="4636679"/>
            <a:ext cx="247099" cy="519591"/>
          </a:xfrm>
          <a:prstGeom prst="bent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76963"/>
            <a:ext cx="2572393" cy="18402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3636" y="4673952"/>
            <a:ext cx="2212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PT Serif"/>
              </a:rPr>
              <a:t>Формирование Волго-Камского </a:t>
            </a:r>
            <a:r>
              <a:rPr lang="ru-RU" sz="1200" b="1" dirty="0" err="1">
                <a:solidFill>
                  <a:srgbClr val="002060"/>
                </a:solidFill>
                <a:latin typeface="PT Serif"/>
              </a:rPr>
              <a:t>метрополиса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726" y="879547"/>
            <a:ext cx="8280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Федеральный </a:t>
            </a:r>
            <a:r>
              <a:rPr lang="ru-RU" sz="1200" dirty="0">
                <a:solidFill>
                  <a:srgbClr val="C00000"/>
                </a:solidFill>
                <a:latin typeface="+mn-lt"/>
              </a:rPr>
              <a:t>закон от 24 июля 1998 г. № 124-ФЗ «Об основных гарантиях прав ребенка в РФ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» (ст.11)</a:t>
            </a:r>
          </a:p>
          <a:p>
            <a:pPr>
              <a:defRPr/>
            </a:pPr>
            <a:r>
              <a:rPr lang="ru-RU" sz="1200" dirty="0">
                <a:solidFill>
                  <a:srgbClr val="C00000"/>
                </a:solidFill>
              </a:rPr>
              <a:t>Федеральный закон от 29 декабря 2012 г. № 273-ФЗ «Об образовании в Российской Федерации</a:t>
            </a:r>
            <a:r>
              <a:rPr lang="ru-RU" sz="1200" dirty="0" smtClean="0">
                <a:solidFill>
                  <a:srgbClr val="C00000"/>
                </a:solidFill>
              </a:rPr>
              <a:t>» (ст.42, 66)</a:t>
            </a:r>
            <a:endParaRPr lang="ru-RU" sz="12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srgbClr val="C00000"/>
                </a:solidFill>
              </a:rPr>
              <a:t>Федеральные государственные образовательные </a:t>
            </a:r>
            <a:r>
              <a:rPr lang="ru-RU" sz="1200" dirty="0" smtClean="0">
                <a:solidFill>
                  <a:srgbClr val="C00000"/>
                </a:solidFill>
              </a:rPr>
              <a:t>стандарты ООО и СОО</a:t>
            </a:r>
            <a:endParaRPr lang="ru-RU" sz="1200" dirty="0" smtClean="0">
              <a:solidFill>
                <a:srgbClr val="C00000"/>
              </a:solidFill>
              <a:latin typeface="+mn-lt"/>
            </a:endParaRPr>
          </a:p>
          <a:p>
            <a:pPr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Приказ </a:t>
            </a:r>
            <a:r>
              <a:rPr lang="ru-RU" sz="1200" dirty="0" err="1" smtClean="0">
                <a:solidFill>
                  <a:srgbClr val="C00000"/>
                </a:solidFill>
                <a:latin typeface="+mn-lt"/>
              </a:rPr>
              <a:t>Минпросвещения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 России от 31.09.2023 № 650 «Об утверждении Порядка осуществления мероприятий по профессиональной ориентации по образовательным программам основного общего и среднего общего образования»</a:t>
            </a:r>
            <a:endParaRPr lang="ru-RU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Стрелка углом вверх 13"/>
          <p:cNvSpPr/>
          <p:nvPr/>
        </p:nvSpPr>
        <p:spPr>
          <a:xfrm rot="5400000">
            <a:off x="2846411" y="1846432"/>
            <a:ext cx="247099" cy="519591"/>
          </a:xfrm>
          <a:prstGeom prst="bent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9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296531" y="236073"/>
            <a:ext cx="1665089" cy="524288"/>
            <a:chOff x="9859986" y="137643"/>
            <a:chExt cx="2220118" cy="6990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58003986"/>
              </p:ext>
            </p:extLst>
          </p:nvPr>
        </p:nvGraphicFramePr>
        <p:xfrm>
          <a:off x="899592" y="921835"/>
          <a:ext cx="7992888" cy="326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23080" y="11512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169842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3120" y="234300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293311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3080" y="353252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389" y="289133"/>
            <a:ext cx="6612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«От формулы профориентации к успеху каждого»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3529562"/>
              </p:ext>
            </p:extLst>
          </p:nvPr>
        </p:nvGraphicFramePr>
        <p:xfrm>
          <a:off x="611560" y="4324126"/>
          <a:ext cx="8361833" cy="66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421858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308304" y="360227"/>
            <a:ext cx="1665089" cy="524288"/>
            <a:chOff x="9859986" y="137643"/>
            <a:chExt cx="2220118" cy="6990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21102815"/>
              </p:ext>
            </p:extLst>
          </p:nvPr>
        </p:nvGraphicFramePr>
        <p:xfrm>
          <a:off x="827584" y="1068641"/>
          <a:ext cx="799288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55203" y="134083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218662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Ң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305410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6880" y="386789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Ш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422316"/>
            <a:ext cx="658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«От формулы профориентации к успеху каждого»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50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275608"/>
            <a:ext cx="8604448" cy="584739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49">
              <a:defRPr/>
            </a:pPr>
            <a:r>
              <a:rPr lang="ru-RU" sz="32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691222" y="905822"/>
            <a:ext cx="5752986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Система организации и деятельности предпрофессиональных классов в ходе взаимодействия с учреждениями профессионального образования и профильными предприятиями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1301" y="184837"/>
            <a:ext cx="6011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Направления 2023-2024 учебного года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3959" y="3867894"/>
            <a:ext cx="51641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развитие проектной деятельности школьников </a:t>
            </a:r>
            <a:r>
              <a:rPr lang="ru-RU" sz="1400" dirty="0" smtClean="0">
                <a:ea typeface="Calibri" panose="020F0502020204030204" pitchFamily="34" charset="0"/>
              </a:rPr>
              <a:t>в </a:t>
            </a:r>
            <a:r>
              <a:rPr lang="ru-RU" sz="1400" dirty="0">
                <a:ea typeface="Calibri" panose="020F0502020204030204" pitchFamily="34" charset="0"/>
              </a:rPr>
              <a:t>рамках </a:t>
            </a:r>
            <a:r>
              <a:rPr lang="ru-RU" sz="1400" dirty="0" smtClean="0">
                <a:ea typeface="Calibri" panose="020F0502020204030204" pitchFamily="34" charset="0"/>
              </a:rPr>
              <a:t>национальных проектов </a:t>
            </a:r>
            <a:r>
              <a:rPr lang="ru-RU" sz="1400" dirty="0">
                <a:ea typeface="Calibri" panose="020F0502020204030204" pitchFamily="34" charset="0"/>
              </a:rPr>
              <a:t>«Образование» и «Беспилотные авиационные системы», </a:t>
            </a:r>
            <a:r>
              <a:rPr lang="ru-RU" sz="1400" dirty="0" smtClean="0">
                <a:ea typeface="Calibri" panose="020F0502020204030204" pitchFamily="34" charset="0"/>
              </a:rPr>
              <a:t>национальных </a:t>
            </a:r>
            <a:r>
              <a:rPr lang="ru-RU" sz="1400" dirty="0">
                <a:ea typeface="Calibri" panose="020F0502020204030204" pitchFamily="34" charset="0"/>
              </a:rPr>
              <a:t>чемпионатов профессионального мастерства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2538448"/>
            <a:ext cx="388610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реализация единой модели 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профориентационного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минимума;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0346"/>
            <a:ext cx="3184928" cy="17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15330" r="1971" b="16998"/>
          <a:stretch/>
        </p:blipFill>
        <p:spPr bwMode="auto">
          <a:xfrm>
            <a:off x="6516216" y="897817"/>
            <a:ext cx="2457177" cy="161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50283" y="3161681"/>
            <a:ext cx="2389041" cy="178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CC2AB-544A-496E-971E-79090885C797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702008" y="99884"/>
            <a:ext cx="8621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сети 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специализированных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(предпрофессиональных) </a:t>
            </a: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классов</a:t>
            </a:r>
          </a:p>
        </p:txBody>
      </p:sp>
      <p:sp>
        <p:nvSpPr>
          <p:cNvPr id="3" name="Овал 2"/>
          <p:cNvSpPr/>
          <p:nvPr/>
        </p:nvSpPr>
        <p:spPr>
          <a:xfrm>
            <a:off x="4594225" y="2986088"/>
            <a:ext cx="360363" cy="358775"/>
          </a:xfrm>
          <a:prstGeom prst="ellipse">
            <a:avLst/>
          </a:prstGeom>
          <a:solidFill>
            <a:srgbClr val="0099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</a:t>
            </a:r>
          </a:p>
        </p:txBody>
      </p:sp>
      <p:sp>
        <p:nvSpPr>
          <p:cNvPr id="7" name="Овал 6"/>
          <p:cNvSpPr/>
          <p:nvPr/>
        </p:nvSpPr>
        <p:spPr>
          <a:xfrm>
            <a:off x="5219700" y="4084638"/>
            <a:ext cx="360363" cy="358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2</a:t>
            </a:r>
          </a:p>
        </p:txBody>
      </p:sp>
      <p:sp>
        <p:nvSpPr>
          <p:cNvPr id="10" name="Овал 9"/>
          <p:cNvSpPr/>
          <p:nvPr/>
        </p:nvSpPr>
        <p:spPr>
          <a:xfrm>
            <a:off x="5883275" y="2247900"/>
            <a:ext cx="358775" cy="360363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3</a:t>
            </a:r>
          </a:p>
        </p:txBody>
      </p:sp>
      <p:sp>
        <p:nvSpPr>
          <p:cNvPr id="11" name="Овал 10"/>
          <p:cNvSpPr/>
          <p:nvPr/>
        </p:nvSpPr>
        <p:spPr>
          <a:xfrm>
            <a:off x="6599238" y="3292475"/>
            <a:ext cx="360362" cy="35877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4</a:t>
            </a:r>
          </a:p>
        </p:txBody>
      </p:sp>
      <p:sp>
        <p:nvSpPr>
          <p:cNvPr id="12" name="Овал 11"/>
          <p:cNvSpPr/>
          <p:nvPr/>
        </p:nvSpPr>
        <p:spPr>
          <a:xfrm>
            <a:off x="7319963" y="1684338"/>
            <a:ext cx="360362" cy="3587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5</a:t>
            </a:r>
          </a:p>
        </p:txBody>
      </p:sp>
      <p:sp>
        <p:nvSpPr>
          <p:cNvPr id="13" name="Овал 12"/>
          <p:cNvSpPr/>
          <p:nvPr/>
        </p:nvSpPr>
        <p:spPr>
          <a:xfrm>
            <a:off x="7986713" y="4165600"/>
            <a:ext cx="360362" cy="3587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6</a:t>
            </a:r>
          </a:p>
        </p:txBody>
      </p:sp>
      <p:sp>
        <p:nvSpPr>
          <p:cNvPr id="14" name="Овал 13"/>
          <p:cNvSpPr/>
          <p:nvPr/>
        </p:nvSpPr>
        <p:spPr>
          <a:xfrm>
            <a:off x="8416925" y="2427288"/>
            <a:ext cx="360363" cy="360362"/>
          </a:xfrm>
          <a:prstGeom prst="ellipse">
            <a:avLst/>
          </a:prstGeom>
          <a:solidFill>
            <a:srgbClr val="006600"/>
          </a:solidFill>
          <a:ln>
            <a:solidFill>
              <a:srgbClr val="0C2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7</a:t>
            </a:r>
          </a:p>
        </p:txBody>
      </p:sp>
      <p:cxnSp>
        <p:nvCxnSpPr>
          <p:cNvPr id="16" name="Соединительная линия уступом 15"/>
          <p:cNvCxnSpPr>
            <a:stCxn id="3" idx="6"/>
            <a:endCxn id="7" idx="0"/>
          </p:cNvCxnSpPr>
          <p:nvPr/>
        </p:nvCxnSpPr>
        <p:spPr>
          <a:xfrm>
            <a:off x="4954588" y="3165475"/>
            <a:ext cx="446087" cy="91916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7" idx="5"/>
            <a:endCxn id="10" idx="4"/>
          </p:cNvCxnSpPr>
          <p:nvPr/>
        </p:nvCxnSpPr>
        <p:spPr>
          <a:xfrm rot="5400000" flipH="1" flipV="1">
            <a:off x="4903788" y="3232150"/>
            <a:ext cx="1782762" cy="534988"/>
          </a:xfrm>
          <a:prstGeom prst="bentConnector3">
            <a:avLst>
              <a:gd name="adj1" fmla="val -4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0" idx="6"/>
            <a:endCxn id="11" idx="2"/>
          </p:cNvCxnSpPr>
          <p:nvPr/>
        </p:nvCxnSpPr>
        <p:spPr>
          <a:xfrm>
            <a:off x="6242050" y="2427288"/>
            <a:ext cx="357188" cy="104457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1" idx="6"/>
            <a:endCxn id="12" idx="2"/>
          </p:cNvCxnSpPr>
          <p:nvPr/>
        </p:nvCxnSpPr>
        <p:spPr>
          <a:xfrm flipV="1">
            <a:off x="6959600" y="1863725"/>
            <a:ext cx="360363" cy="160813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2" idx="6"/>
            <a:endCxn id="13" idx="4"/>
          </p:cNvCxnSpPr>
          <p:nvPr/>
        </p:nvCxnSpPr>
        <p:spPr>
          <a:xfrm>
            <a:off x="7680325" y="1863725"/>
            <a:ext cx="485775" cy="2660650"/>
          </a:xfrm>
          <a:prstGeom prst="bentConnector4">
            <a:avLst>
              <a:gd name="adj1" fmla="val 31493"/>
              <a:gd name="adj2" fmla="val 1002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13" idx="0"/>
            <a:endCxn id="14" idx="2"/>
          </p:cNvCxnSpPr>
          <p:nvPr/>
        </p:nvCxnSpPr>
        <p:spPr>
          <a:xfrm rot="5400000" flipH="1" flipV="1">
            <a:off x="7512844" y="3261519"/>
            <a:ext cx="1557337" cy="25082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5" name="TextBox 29"/>
          <p:cNvSpPr txBox="1">
            <a:spLocks noChangeArrowheads="1"/>
          </p:cNvSpPr>
          <p:nvPr/>
        </p:nvSpPr>
        <p:spPr bwMode="auto">
          <a:xfrm>
            <a:off x="4211638" y="1951038"/>
            <a:ext cx="11890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/>
              <a:t>УИОП и освоение дополнительных общеобразовательных программ, знакомство с новыми технологиями </a:t>
            </a:r>
          </a:p>
        </p:txBody>
      </p:sp>
      <p:sp>
        <p:nvSpPr>
          <p:cNvPr id="14356" name="TextBox 32"/>
          <p:cNvSpPr txBox="1">
            <a:spLocks noChangeArrowheads="1"/>
          </p:cNvSpPr>
          <p:nvPr/>
        </p:nvSpPr>
        <p:spPr bwMode="auto">
          <a:xfrm>
            <a:off x="4271460" y="4432457"/>
            <a:ext cx="2088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800" b="1" dirty="0" err="1" smtClean="0"/>
              <a:t>Внеурочная</a:t>
            </a:r>
            <a:r>
              <a:rPr lang="en-US" altLang="ru-RU" sz="800" b="1" dirty="0" smtClean="0"/>
              <a:t> </a:t>
            </a:r>
            <a:r>
              <a:rPr lang="en-US" altLang="ru-RU" sz="800" b="1" dirty="0" err="1" smtClean="0"/>
              <a:t>деятельность</a:t>
            </a:r>
            <a:r>
              <a:rPr lang="en-US" altLang="ru-RU" sz="800" b="1" dirty="0" smtClean="0"/>
              <a:t>. «</a:t>
            </a:r>
            <a:r>
              <a:rPr lang="en-US" altLang="ru-RU" sz="800" b="1" dirty="0" err="1" smtClean="0"/>
              <a:t>Россия</a:t>
            </a:r>
            <a:r>
              <a:rPr lang="en-US" altLang="ru-RU" sz="800" b="1" dirty="0" smtClean="0"/>
              <a:t> – </a:t>
            </a:r>
            <a:r>
              <a:rPr lang="en-US" altLang="ru-RU" sz="800" b="1" dirty="0" err="1" smtClean="0"/>
              <a:t>мои</a:t>
            </a:r>
            <a:r>
              <a:rPr lang="en-US" altLang="ru-RU" sz="800" b="1" dirty="0" smtClean="0"/>
              <a:t> </a:t>
            </a:r>
            <a:r>
              <a:rPr lang="en-US" altLang="ru-RU" sz="800" b="1" dirty="0" err="1" smtClean="0"/>
              <a:t>горизонты</a:t>
            </a:r>
            <a:r>
              <a:rPr lang="en-US" altLang="ru-RU" sz="800" b="1" dirty="0" smtClean="0"/>
              <a:t>». </a:t>
            </a:r>
            <a:r>
              <a:rPr lang="ru-RU" altLang="ru-RU" sz="800" b="1" dirty="0" smtClean="0"/>
              <a:t>Практические </a:t>
            </a:r>
            <a:r>
              <a:rPr lang="ru-RU" altLang="ru-RU" sz="800" b="1" dirty="0"/>
              <a:t>навыки и </a:t>
            </a:r>
            <a:r>
              <a:rPr lang="ru-RU" altLang="ru-RU" sz="800" b="1" dirty="0" smtClean="0"/>
              <a:t>опыт</a:t>
            </a:r>
            <a:r>
              <a:rPr lang="en-US" altLang="ru-RU" sz="800" b="1" dirty="0" smtClean="0"/>
              <a:t>, </a:t>
            </a:r>
            <a:r>
              <a:rPr lang="ru-RU" altLang="ru-RU" sz="800" b="1" dirty="0"/>
              <a:t>развитие функциональной грамотности</a:t>
            </a:r>
          </a:p>
        </p:txBody>
      </p:sp>
      <p:sp>
        <p:nvSpPr>
          <p:cNvPr id="14357" name="TextBox 33"/>
          <p:cNvSpPr txBox="1">
            <a:spLocks noChangeArrowheads="1"/>
          </p:cNvSpPr>
          <p:nvPr/>
        </p:nvSpPr>
        <p:spPr bwMode="auto">
          <a:xfrm>
            <a:off x="6062662" y="3662363"/>
            <a:ext cx="147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800" b="1" dirty="0" err="1" smtClean="0"/>
              <a:t>Дополнительное</a:t>
            </a:r>
            <a:r>
              <a:rPr lang="en-US" altLang="ru-RU" sz="800" b="1" dirty="0" smtClean="0"/>
              <a:t> </a:t>
            </a:r>
            <a:r>
              <a:rPr lang="en-US" altLang="ru-RU" sz="800" b="1" dirty="0" err="1" smtClean="0"/>
              <a:t>образование</a:t>
            </a:r>
            <a:r>
              <a:rPr lang="en-US" altLang="ru-RU" sz="800" b="1" dirty="0" smtClean="0"/>
              <a:t>, у</a:t>
            </a:r>
            <a:r>
              <a:rPr lang="ru-RU" altLang="ru-RU" sz="800" b="1" dirty="0" err="1" smtClean="0"/>
              <a:t>частие</a:t>
            </a:r>
            <a:r>
              <a:rPr lang="ru-RU" altLang="ru-RU" sz="800" b="1" dirty="0" smtClean="0"/>
              <a:t> </a:t>
            </a:r>
            <a:r>
              <a:rPr lang="ru-RU" altLang="ru-RU" sz="800" b="1" dirty="0"/>
              <a:t>в специализированных конкурсах, олимпиадах и чемпионатах</a:t>
            </a:r>
          </a:p>
        </p:txBody>
      </p:sp>
      <p:sp>
        <p:nvSpPr>
          <p:cNvPr id="14358" name="TextBox 35"/>
          <p:cNvSpPr txBox="1">
            <a:spLocks noChangeArrowheads="1"/>
          </p:cNvSpPr>
          <p:nvPr/>
        </p:nvSpPr>
        <p:spPr bwMode="auto">
          <a:xfrm>
            <a:off x="4140772" y="857301"/>
            <a:ext cx="25926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000" b="1" dirty="0" err="1" smtClean="0">
                <a:solidFill>
                  <a:srgbClr val="C00000"/>
                </a:solidFill>
              </a:rPr>
              <a:t>Увеличение</a:t>
            </a:r>
            <a:r>
              <a:rPr lang="ru-RU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err="1" smtClean="0">
                <a:solidFill>
                  <a:srgbClr val="C00000"/>
                </a:solidFill>
              </a:rPr>
              <a:t>доли</a:t>
            </a:r>
            <a:r>
              <a:rPr lang="ru-RU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smtClean="0">
                <a:solidFill>
                  <a:srgbClr val="C00000"/>
                </a:solidFill>
              </a:rPr>
              <a:t>ОО,</a:t>
            </a:r>
            <a:r>
              <a:rPr lang="ru-RU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err="1" smtClean="0">
                <a:solidFill>
                  <a:srgbClr val="C00000"/>
                </a:solidFill>
              </a:rPr>
              <a:t>реализующих</a:t>
            </a:r>
            <a:r>
              <a:rPr lang="en-US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err="1" smtClean="0">
                <a:solidFill>
                  <a:srgbClr val="C00000"/>
                </a:solidFill>
              </a:rPr>
              <a:t>профориентационный</a:t>
            </a:r>
            <a:r>
              <a:rPr lang="ru-RU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err="1" smtClean="0">
                <a:solidFill>
                  <a:srgbClr val="C00000"/>
                </a:solidFill>
              </a:rPr>
              <a:t>минимум</a:t>
            </a:r>
            <a:r>
              <a:rPr lang="ru-RU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err="1" smtClean="0">
                <a:solidFill>
                  <a:srgbClr val="C00000"/>
                </a:solidFill>
              </a:rPr>
              <a:t>на</a:t>
            </a:r>
            <a:r>
              <a:rPr lang="en-US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err="1" smtClean="0">
                <a:solidFill>
                  <a:srgbClr val="C00000"/>
                </a:solidFill>
              </a:rPr>
              <a:t>продвинутом</a:t>
            </a:r>
            <a:r>
              <a:rPr lang="ru-RU" altLang="ru-RU" sz="1000" b="1" dirty="0" smtClean="0">
                <a:solidFill>
                  <a:srgbClr val="C00000"/>
                </a:solidFill>
              </a:rPr>
              <a:t> </a:t>
            </a:r>
            <a:r>
              <a:rPr lang="en-US" altLang="ru-RU" sz="1000" b="1" dirty="0" err="1" smtClean="0">
                <a:solidFill>
                  <a:srgbClr val="C00000"/>
                </a:solidFill>
              </a:rPr>
              <a:t>уровне</a:t>
            </a:r>
            <a:endParaRPr lang="ru-RU" altLang="ru-RU" sz="1000" b="1" dirty="0">
              <a:solidFill>
                <a:srgbClr val="C00000"/>
              </a:solidFill>
            </a:endParaRPr>
          </a:p>
        </p:txBody>
      </p:sp>
      <p:sp>
        <p:nvSpPr>
          <p:cNvPr id="14359" name="TextBox 36"/>
          <p:cNvSpPr txBox="1">
            <a:spLocks noChangeArrowheads="1"/>
          </p:cNvSpPr>
          <p:nvPr/>
        </p:nvSpPr>
        <p:spPr bwMode="auto">
          <a:xfrm>
            <a:off x="5290024" y="1490483"/>
            <a:ext cx="1596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800" b="1" dirty="0" err="1" smtClean="0"/>
              <a:t>Практикоориентированный</a:t>
            </a:r>
            <a:r>
              <a:rPr lang="en-US" altLang="ru-RU" sz="800" b="1" dirty="0" smtClean="0"/>
              <a:t> </a:t>
            </a:r>
            <a:r>
              <a:rPr lang="en-US" altLang="ru-RU" sz="800" b="1" dirty="0" err="1" smtClean="0"/>
              <a:t>модуль</a:t>
            </a:r>
            <a:r>
              <a:rPr lang="en-US" altLang="ru-RU" sz="800" b="1" dirty="0" smtClean="0"/>
              <a:t>: </a:t>
            </a:r>
            <a:r>
              <a:rPr lang="en-US" altLang="ru-RU" sz="800" b="1" dirty="0" err="1" smtClean="0"/>
              <a:t>экскурсии</a:t>
            </a:r>
            <a:r>
              <a:rPr lang="en-US" altLang="ru-RU" sz="800" b="1" dirty="0" smtClean="0"/>
              <a:t>, с</a:t>
            </a:r>
            <a:r>
              <a:rPr lang="ru-RU" altLang="ru-RU" sz="800" b="1" dirty="0" err="1" smtClean="0"/>
              <a:t>тажировка</a:t>
            </a:r>
            <a:r>
              <a:rPr lang="ru-RU" altLang="ru-RU" sz="800" b="1" dirty="0" smtClean="0"/>
              <a:t> </a:t>
            </a:r>
            <a:r>
              <a:rPr lang="ru-RU" altLang="ru-RU" sz="800" b="1" dirty="0"/>
              <a:t>и практические занятия на профильных предприятиях</a:t>
            </a:r>
          </a:p>
        </p:txBody>
      </p:sp>
      <p:sp>
        <p:nvSpPr>
          <p:cNvPr id="14360" name="TextBox 40"/>
          <p:cNvSpPr txBox="1">
            <a:spLocks noChangeArrowheads="1"/>
          </p:cNvSpPr>
          <p:nvPr/>
        </p:nvSpPr>
        <p:spPr bwMode="auto">
          <a:xfrm>
            <a:off x="7256463" y="4567238"/>
            <a:ext cx="1819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800" b="1" dirty="0" err="1" smtClean="0"/>
              <a:t>Профессиональное</a:t>
            </a:r>
            <a:r>
              <a:rPr lang="en-US" altLang="ru-RU" sz="800" b="1" dirty="0" smtClean="0"/>
              <a:t> </a:t>
            </a:r>
            <a:r>
              <a:rPr lang="en-US" altLang="ru-RU" sz="800" b="1" dirty="0" err="1" smtClean="0"/>
              <a:t>обучени</a:t>
            </a:r>
            <a:r>
              <a:rPr lang="ru-RU" altLang="ru-RU" sz="800" b="1" dirty="0" smtClean="0"/>
              <a:t>е</a:t>
            </a:r>
            <a:r>
              <a:rPr lang="en-US" altLang="ru-RU" sz="800" b="1" dirty="0" smtClean="0"/>
              <a:t>, б</a:t>
            </a:r>
            <a:r>
              <a:rPr lang="ru-RU" altLang="ru-RU" sz="800" b="1" dirty="0" smtClean="0"/>
              <a:t>аза </a:t>
            </a:r>
            <a:r>
              <a:rPr lang="ru-RU" altLang="ru-RU" sz="800" b="1" dirty="0"/>
              <a:t>знаний для новых идей (</a:t>
            </a:r>
            <a:r>
              <a:rPr lang="ru-RU" altLang="ru-RU" sz="800" b="1" dirty="0" err="1"/>
              <a:t>стартапов</a:t>
            </a:r>
            <a:r>
              <a:rPr lang="ru-RU" altLang="ru-RU" sz="800" b="1" dirty="0" smtClean="0"/>
              <a:t>)</a:t>
            </a:r>
            <a:endParaRPr lang="ru-RU" altLang="ru-RU" sz="800" b="1" dirty="0"/>
          </a:p>
        </p:txBody>
      </p:sp>
      <p:sp>
        <p:nvSpPr>
          <p:cNvPr id="14361" name="TextBox 41"/>
          <p:cNvSpPr txBox="1">
            <a:spLocks noChangeArrowheads="1"/>
          </p:cNvSpPr>
          <p:nvPr/>
        </p:nvSpPr>
        <p:spPr bwMode="auto">
          <a:xfrm>
            <a:off x="7923212" y="1762572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/>
              <a:t>Проектная </a:t>
            </a:r>
            <a:r>
              <a:rPr lang="ru-RU" altLang="ru-RU" sz="800" b="1" dirty="0"/>
              <a:t>деятельность для профессионального портфолио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7333555" y="211312"/>
            <a:ext cx="1665089" cy="524288"/>
            <a:chOff x="9859986" y="137643"/>
            <a:chExt cx="2220118" cy="699050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32" name="Прямоугольник 31"/>
          <p:cNvSpPr/>
          <p:nvPr/>
        </p:nvSpPr>
        <p:spPr>
          <a:xfrm>
            <a:off x="702008" y="899969"/>
            <a:ext cx="3121025" cy="287337"/>
          </a:xfrm>
          <a:prstGeom prst="rect">
            <a:avLst/>
          </a:prstGeom>
          <a:solidFill>
            <a:srgbClr val="339933"/>
          </a:solidFill>
          <a:ln>
            <a:solidFill>
              <a:srgbClr val="234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Технологический профиль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6675" y="2296880"/>
            <a:ext cx="3109715" cy="28892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Естественно-научный профиль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2150" y="3054159"/>
            <a:ext cx="3121025" cy="2889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Социально-экономический профиль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96673" y="3611033"/>
            <a:ext cx="3109715" cy="288925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Гуманитарный профиль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418" y="1194595"/>
            <a:ext cx="298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«Инженерное образование в школах Республики Татарстан</a:t>
            </a:r>
            <a:r>
              <a:rPr lang="ru-RU" sz="800" dirty="0" smtClean="0"/>
              <a:t>»: «класс </a:t>
            </a:r>
            <a:r>
              <a:rPr lang="ru-RU" sz="800" dirty="0"/>
              <a:t>авиастроительного профиля</a:t>
            </a:r>
            <a:r>
              <a:rPr lang="ru-RU" sz="800" dirty="0" smtClean="0"/>
              <a:t>» </a:t>
            </a:r>
            <a:r>
              <a:rPr lang="ru-RU" sz="800" dirty="0"/>
              <a:t>–</a:t>
            </a:r>
            <a:r>
              <a:rPr lang="ru-RU" sz="800" dirty="0" smtClean="0"/>
              <a:t> 3 школы, «класс </a:t>
            </a:r>
            <a:r>
              <a:rPr lang="ru-RU" sz="800" dirty="0"/>
              <a:t>судостроительного профиля</a:t>
            </a:r>
            <a:r>
              <a:rPr lang="ru-RU" sz="800" dirty="0" smtClean="0"/>
              <a:t>» </a:t>
            </a:r>
            <a:r>
              <a:rPr lang="ru-RU" sz="800" dirty="0"/>
              <a:t>–</a:t>
            </a:r>
            <a:r>
              <a:rPr lang="ru-RU" sz="800" dirty="0" smtClean="0"/>
              <a:t> 5 школ, проект «Инженерная </a:t>
            </a:r>
            <a:r>
              <a:rPr lang="ru-RU" sz="800" dirty="0"/>
              <a:t>республика</a:t>
            </a:r>
            <a:r>
              <a:rPr lang="ru-RU" sz="800" dirty="0" smtClean="0"/>
              <a:t>» - 12 школ, </a:t>
            </a:r>
            <a:r>
              <a:rPr lang="ru-RU" sz="800" dirty="0"/>
              <a:t>класс «Машиностроитель</a:t>
            </a:r>
            <a:r>
              <a:rPr lang="ru-RU" sz="800" dirty="0" smtClean="0"/>
              <a:t>» </a:t>
            </a:r>
            <a:r>
              <a:rPr lang="ru-RU" sz="800" dirty="0"/>
              <a:t>–</a:t>
            </a:r>
            <a:r>
              <a:rPr lang="ru-RU" sz="800" dirty="0" smtClean="0"/>
              <a:t> 8 школ, </a:t>
            </a:r>
            <a:r>
              <a:rPr lang="ru-RU" sz="800" dirty="0"/>
              <a:t>класс энергетического направления «</a:t>
            </a:r>
            <a:r>
              <a:rPr lang="ru-RU" sz="800" dirty="0" err="1"/>
              <a:t>Энергокласс</a:t>
            </a:r>
            <a:r>
              <a:rPr lang="ru-RU" sz="800" dirty="0" smtClean="0"/>
              <a:t>» </a:t>
            </a:r>
            <a:r>
              <a:rPr lang="ru-RU" sz="800" dirty="0"/>
              <a:t>–</a:t>
            </a:r>
            <a:r>
              <a:rPr lang="ru-RU" sz="800" dirty="0" smtClean="0"/>
              <a:t> 16 школ, «</a:t>
            </a:r>
            <a:r>
              <a:rPr lang="ru-RU" sz="800" dirty="0"/>
              <a:t>Цифровой (</a:t>
            </a:r>
            <a:r>
              <a:rPr lang="en-US" sz="800" dirty="0"/>
              <a:t>IT</a:t>
            </a:r>
            <a:r>
              <a:rPr lang="ru-RU" sz="800" dirty="0"/>
              <a:t>) класс</a:t>
            </a:r>
            <a:r>
              <a:rPr lang="ru-RU" sz="800" dirty="0" smtClean="0"/>
              <a:t>» </a:t>
            </a:r>
            <a:r>
              <a:rPr lang="ru-RU" sz="800" dirty="0"/>
              <a:t>–</a:t>
            </a:r>
            <a:r>
              <a:rPr lang="ru-RU" sz="800" dirty="0" smtClean="0"/>
              <a:t> 28 школ, геологическое движение РТ в рамках внеурочной деятельности – 40 школ</a:t>
            </a:r>
            <a:endParaRPr lang="ru-RU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828989" y="2579906"/>
            <a:ext cx="290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/>
              <a:t>класс «</a:t>
            </a:r>
            <a:r>
              <a:rPr lang="ru-RU" sz="800" dirty="0" err="1" smtClean="0"/>
              <a:t>Промхимтех</a:t>
            </a:r>
            <a:r>
              <a:rPr lang="ru-RU" sz="800" dirty="0" smtClean="0"/>
              <a:t>» </a:t>
            </a:r>
            <a:r>
              <a:rPr lang="ru-RU" sz="800" dirty="0"/>
              <a:t>–</a:t>
            </a:r>
            <a:r>
              <a:rPr lang="ru-RU" sz="800" dirty="0" smtClean="0"/>
              <a:t> 24 школы, медицинские классы – 17 школ, </a:t>
            </a:r>
            <a:r>
              <a:rPr lang="ru-RU" sz="800" dirty="0" err="1" smtClean="0"/>
              <a:t>Агроклассы</a:t>
            </a:r>
            <a:r>
              <a:rPr lang="ru-RU" sz="800" dirty="0" smtClean="0"/>
              <a:t> – 114 школ, детское геологическое движение  – 40 школ</a:t>
            </a:r>
            <a:endParaRPr lang="ru-RU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785845" y="3923924"/>
            <a:ext cx="335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Психолого-педагогические классы – 221 школа, система полилингвального образования (6 школ), углубленного изучения иностранного языка – 26 школ – стажировочных площадок</a:t>
            </a:r>
            <a:endParaRPr lang="ru-RU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801045" y="3371623"/>
            <a:ext cx="3001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У</a:t>
            </a:r>
            <a:r>
              <a:rPr lang="en-US" sz="800" dirty="0" err="1" smtClean="0"/>
              <a:t>глубленное</a:t>
            </a:r>
            <a:r>
              <a:rPr lang="en-US" sz="800" dirty="0" smtClean="0"/>
              <a:t> </a:t>
            </a:r>
            <a:r>
              <a:rPr lang="en-US" sz="800" dirty="0" err="1" smtClean="0"/>
              <a:t>изучение</a:t>
            </a:r>
            <a:r>
              <a:rPr lang="en-US" sz="800" dirty="0" smtClean="0"/>
              <a:t> </a:t>
            </a:r>
            <a:r>
              <a:rPr lang="en-US" sz="800" dirty="0" err="1" smtClean="0"/>
              <a:t>предметов</a:t>
            </a:r>
            <a:r>
              <a:rPr lang="ru-RU" sz="800" dirty="0" smtClean="0"/>
              <a:t> по профилю</a:t>
            </a:r>
            <a:r>
              <a:rPr lang="en-US" sz="800" dirty="0" smtClean="0"/>
              <a:t> – </a:t>
            </a:r>
            <a:r>
              <a:rPr lang="ru-RU" sz="800" dirty="0" smtClean="0"/>
              <a:t>20</a:t>
            </a:r>
            <a:r>
              <a:rPr lang="en-US" sz="800" dirty="0" smtClean="0"/>
              <a:t>0 </a:t>
            </a:r>
            <a:r>
              <a:rPr lang="en-US" sz="800" dirty="0" err="1" smtClean="0"/>
              <a:t>школ</a:t>
            </a:r>
            <a:r>
              <a:rPr lang="en-US" sz="800" dirty="0" smtClean="0"/>
              <a:t> </a:t>
            </a:r>
            <a:endParaRPr lang="ru-RU" sz="8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04513" y="4422775"/>
            <a:ext cx="3094037" cy="28892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/>
              <a:t>Кадетские школы и кадетские классы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67520" y="4724844"/>
            <a:ext cx="2482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15 кадетских школ и школ-интернатов, муниципальные школы с кадетскими классами</a:t>
            </a:r>
            <a:endParaRPr lang="ru-RU" sz="800" dirty="0"/>
          </a:p>
        </p:txBody>
      </p:sp>
      <p:sp>
        <p:nvSpPr>
          <p:cNvPr id="39" name="TextBox 33"/>
          <p:cNvSpPr txBox="1">
            <a:spLocks noChangeArrowheads="1"/>
          </p:cNvSpPr>
          <p:nvPr/>
        </p:nvSpPr>
        <p:spPr bwMode="auto">
          <a:xfrm>
            <a:off x="6763544" y="1004759"/>
            <a:ext cx="147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800" b="1" dirty="0" err="1" smtClean="0"/>
              <a:t>Взаимодействие</a:t>
            </a:r>
            <a:r>
              <a:rPr lang="en-US" altLang="ru-RU" sz="800" b="1" dirty="0" smtClean="0"/>
              <a:t> с </a:t>
            </a:r>
            <a:r>
              <a:rPr lang="en-US" altLang="ru-RU" sz="800" b="1" dirty="0" err="1" smtClean="0"/>
              <a:t>родителями</a:t>
            </a:r>
            <a:r>
              <a:rPr lang="en-US" altLang="ru-RU" sz="800" b="1" dirty="0" smtClean="0"/>
              <a:t>: </a:t>
            </a:r>
            <a:r>
              <a:rPr lang="en-US" altLang="ru-RU" sz="800" b="1" dirty="0" err="1" smtClean="0"/>
              <a:t>организация</a:t>
            </a:r>
            <a:r>
              <a:rPr lang="en-US" altLang="ru-RU" sz="800" b="1" dirty="0" smtClean="0"/>
              <a:t> </a:t>
            </a:r>
            <a:r>
              <a:rPr lang="en-US" altLang="ru-RU" sz="800" b="1" dirty="0" err="1" smtClean="0"/>
              <a:t>их</a:t>
            </a:r>
            <a:r>
              <a:rPr lang="en-US" altLang="ru-RU" sz="800" b="1" dirty="0" smtClean="0"/>
              <a:t> </a:t>
            </a:r>
            <a:r>
              <a:rPr lang="en-US" altLang="ru-RU" sz="800" b="1" dirty="0" err="1" smtClean="0"/>
              <a:t>участия</a:t>
            </a:r>
            <a:r>
              <a:rPr lang="en-US" altLang="ru-RU" sz="800" b="1" dirty="0" smtClean="0"/>
              <a:t> в </a:t>
            </a:r>
            <a:r>
              <a:rPr lang="en-US" altLang="ru-RU" sz="800" b="1" dirty="0" err="1" smtClean="0"/>
              <a:t>профориентации</a:t>
            </a:r>
            <a:endParaRPr lang="ru-RU" altLang="ru-RU" sz="800" b="1" dirty="0"/>
          </a:p>
        </p:txBody>
      </p:sp>
    </p:spTree>
    <p:extLst>
      <p:ext uri="{BB962C8B-B14F-4D97-AF65-F5344CB8AC3E}">
        <p14:creationId xmlns:p14="http://schemas.microsoft.com/office/powerpoint/2010/main" val="42756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727" y="1175426"/>
            <a:ext cx="802201" cy="339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46" y="1535785"/>
            <a:ext cx="2044171" cy="136278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35DFB-3A6D-40C5-BFC1-B189D26DDA68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164288" y="284163"/>
            <a:ext cx="1665089" cy="524288"/>
            <a:chOff x="9859986" y="137643"/>
            <a:chExt cx="2220118" cy="69905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27" name="Прямоугольник 26"/>
          <p:cNvSpPr/>
          <p:nvPr/>
        </p:nvSpPr>
        <p:spPr>
          <a:xfrm>
            <a:off x="899592" y="3069223"/>
            <a:ext cx="63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Практика </a:t>
            </a:r>
            <a:r>
              <a:rPr lang="ru-RU" sz="1400" b="1" dirty="0">
                <a:solidFill>
                  <a:srgbClr val="002060"/>
                </a:solidFill>
                <a:ea typeface="MS PGothic" panose="020B0600070205080204" pitchFamily="34" charset="-128"/>
              </a:rPr>
              <a:t>работы </a:t>
            </a:r>
            <a:r>
              <a:rPr lang="ru-RU" sz="14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и </a:t>
            </a:r>
            <a:r>
              <a:rPr lang="ru-RU" sz="1400" b="1" dirty="0" err="1" smtClean="0">
                <a:solidFill>
                  <a:srgbClr val="002060"/>
                </a:solidFill>
                <a:ea typeface="MS PGothic" panose="020B0600070205080204" pitchFamily="34" charset="-128"/>
              </a:rPr>
              <a:t>профориентационные</a:t>
            </a:r>
            <a:r>
              <a:rPr lang="ru-RU" sz="14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 дела школ – участников </a:t>
            </a:r>
            <a:endParaRPr lang="ru-RU" sz="14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sp>
        <p:nvSpPr>
          <p:cNvPr id="25" name="Прямоугольник 4"/>
          <p:cNvSpPr>
            <a:spLocks noChangeArrowheads="1"/>
          </p:cNvSpPr>
          <p:nvPr/>
        </p:nvSpPr>
        <p:spPr bwMode="auto">
          <a:xfrm>
            <a:off x="702008" y="99884"/>
            <a:ext cx="5993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сети 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специализированных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(предпрофессиональных) классов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Технологическое направление</a:t>
            </a:r>
            <a:endParaRPr lang="ru-RU" altLang="ru-RU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4166" y="1230358"/>
            <a:ext cx="16334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2060"/>
                </a:solidFill>
              </a:rPr>
              <a:t>Цифровой (</a:t>
            </a:r>
            <a:r>
              <a:rPr lang="en-US" sz="800" b="1" dirty="0">
                <a:solidFill>
                  <a:srgbClr val="002060"/>
                </a:solidFill>
              </a:rPr>
              <a:t>IT</a:t>
            </a:r>
            <a:r>
              <a:rPr lang="ru-RU" sz="800" b="1" dirty="0">
                <a:solidFill>
                  <a:srgbClr val="002060"/>
                </a:solidFill>
              </a:rPr>
              <a:t>) класс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00766" y="1220363"/>
            <a:ext cx="11768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Машиностроитель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49043" y="1225395"/>
            <a:ext cx="14564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Инженерная республика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565" y="1186795"/>
            <a:ext cx="341003" cy="40695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7740352" y="1217485"/>
            <a:ext cx="9457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err="1" smtClean="0">
                <a:solidFill>
                  <a:srgbClr val="002060"/>
                </a:solidFill>
                <a:ea typeface="MS PGothic" panose="020B0600070205080204" pitchFamily="34" charset="-128"/>
              </a:rPr>
              <a:t>Энергокласс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66" y="1512090"/>
            <a:ext cx="2136856" cy="1424570"/>
          </a:xfrm>
          <a:prstGeom prst="rect">
            <a:avLst/>
          </a:prstGeom>
        </p:spPr>
      </p:pic>
      <p:pic>
        <p:nvPicPr>
          <p:cNvPr id="1026" name="Picture 2" descr="https://downloader.disk.yandex.ru/preview/17f1057cfe7db93176169d7d1d9a5a50c2355b7013b29f70e0aaf2030851bfdc/66430b3e/JI_dFfbvWcpJwMZborM5KB5Fp280J0Uhm1JBH5EKK3A5ytilGwr0Xh1ocNJElzsAOnksAixJzTXYZkIw8HZtUQ%3D%3D?uid=0&amp;filename=%D0%BB%D0%BE%D0%B3%D0%BE_3%20%D0%9A%D0%93%D0%AD%D0%A3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92" y="1186795"/>
            <a:ext cx="305059" cy="44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geu.ru/Image/GetImage/f91af428-d064-457e-b5b7-a1bf72ddb3e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005" y="2992752"/>
            <a:ext cx="1462424" cy="194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5" y="1535785"/>
            <a:ext cx="2101246" cy="1400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48017"/>
            <a:ext cx="303439" cy="2261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23400" r="20600" b="23401"/>
          <a:stretch/>
        </p:blipFill>
        <p:spPr>
          <a:xfrm>
            <a:off x="1066833" y="1932535"/>
            <a:ext cx="172948" cy="152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19" y="1602452"/>
            <a:ext cx="1929453" cy="12863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99" y="1154843"/>
            <a:ext cx="311842" cy="4389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6" y="1248110"/>
            <a:ext cx="548558" cy="227765"/>
          </a:xfrm>
          <a:prstGeom prst="rect">
            <a:avLst/>
          </a:prstGeom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91" y="3456074"/>
            <a:ext cx="2212881" cy="147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icture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08" y="3456074"/>
            <a:ext cx="2215306" cy="147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kai.ru/documents/11956846/11976641/%D0%B8%D0%BD%D0%B6%D0%B5%D0%BD%D0%B5%D1%80%D0%BD%D0%B0%D1%8F+%D1%80%D0%B5%D1%81%D0%BF%D1%83%D0%B1%D0%BB%D0%B8%D0%BA%D0%B0-12.jpg/c7ec6a57-1398-4485-ad70-b80b720a40e3?t=16759448962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39" y="3467141"/>
            <a:ext cx="2210675" cy="147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6815" y="1440595"/>
            <a:ext cx="112082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 smtClean="0">
                <a:solidFill>
                  <a:srgbClr val="002060"/>
                </a:solidFill>
              </a:rPr>
              <a:t>г.Набережные</a:t>
            </a:r>
            <a:r>
              <a:rPr lang="en-US" sz="700" dirty="0" smtClean="0">
                <a:solidFill>
                  <a:srgbClr val="002060"/>
                </a:solidFill>
              </a:rPr>
              <a:t> </a:t>
            </a:r>
            <a:r>
              <a:rPr lang="en-US" sz="700" dirty="0" err="1" smtClean="0">
                <a:solidFill>
                  <a:srgbClr val="002060"/>
                </a:solidFill>
              </a:rPr>
              <a:t>Челны</a:t>
            </a:r>
            <a:endParaRPr lang="ru-RU" sz="700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flipH="1">
            <a:off x="4130170" y="2055460"/>
            <a:ext cx="101077" cy="111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endCxn id="5" idx="7"/>
          </p:cNvCxnSpPr>
          <p:nvPr/>
        </p:nvCxnSpPr>
        <p:spPr>
          <a:xfrm>
            <a:off x="4130170" y="1640650"/>
            <a:ext cx="14802" cy="431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8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79" y="1488393"/>
            <a:ext cx="2007028" cy="133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35DFB-3A6D-40C5-BFC1-B189D26DDA68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164288" y="284163"/>
            <a:ext cx="1665089" cy="524288"/>
            <a:chOff x="9859986" y="137643"/>
            <a:chExt cx="2220118" cy="69905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pic>
        <p:nvPicPr>
          <p:cNvPr id="21" name="Picture 2" descr="https://sun9-60.userapi.com/impg/zj4SuiLPUWCb8T0eBXf2YA13mjKCKJJjW9CZpQ/FoO-7KSEW0w.jpg?size=2560x1701&amp;quality=95&amp;sign=4ceb27a4b7b6774aca0167de2c6204f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6" y="3729371"/>
            <a:ext cx="1864100" cy="12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49640" y="2990707"/>
            <a:ext cx="2050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проект «Бесшовная профориентация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» </a:t>
            </a:r>
            <a:r>
              <a:rPr lang="ru-RU" sz="1400" b="1" dirty="0">
                <a:solidFill>
                  <a:srgbClr val="002060"/>
                </a:solidFill>
                <a:ea typeface="MS PGothic" panose="020B0600070205080204" pitchFamily="34" charset="-128"/>
              </a:rPr>
              <a:t>–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для педагогов</a:t>
            </a:r>
            <a:endParaRPr lang="ru-RU" sz="1400" b="1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</p:txBody>
      </p:sp>
      <p:pic>
        <p:nvPicPr>
          <p:cNvPr id="23" name="Picture 2" descr="https://sun9-34.userapi.com/impg/noA8tEheHxQHgvRlNXjgn5HqEamP0DtL_U8Pxw/jFEVl2VFT_0.jpg?size=2560x1707&amp;quality=95&amp;sign=8f930af25c99948f4d3f0299c786b28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43645"/>
            <a:ext cx="1643076" cy="10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771801" y="3052262"/>
            <a:ext cx="63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Практика </a:t>
            </a:r>
            <a:r>
              <a:rPr lang="ru-RU" sz="1400" b="1" dirty="0">
                <a:solidFill>
                  <a:srgbClr val="002060"/>
                </a:solidFill>
                <a:ea typeface="MS PGothic" panose="020B0600070205080204" pitchFamily="34" charset="-128"/>
              </a:rPr>
              <a:t>работы </a:t>
            </a:r>
            <a:r>
              <a:rPr lang="ru-RU" sz="14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и </a:t>
            </a:r>
            <a:r>
              <a:rPr lang="ru-RU" sz="1400" b="1" dirty="0" err="1" smtClean="0">
                <a:solidFill>
                  <a:srgbClr val="002060"/>
                </a:solidFill>
                <a:ea typeface="MS PGothic" panose="020B0600070205080204" pitchFamily="34" charset="-128"/>
              </a:rPr>
              <a:t>профориентационные</a:t>
            </a:r>
            <a:r>
              <a:rPr lang="ru-RU" sz="14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 дела школ – участников </a:t>
            </a:r>
            <a:endParaRPr lang="ru-RU" sz="14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sp>
        <p:nvSpPr>
          <p:cNvPr id="25" name="Прямоугольник 4"/>
          <p:cNvSpPr>
            <a:spLocks noChangeArrowheads="1"/>
          </p:cNvSpPr>
          <p:nvPr/>
        </p:nvSpPr>
        <p:spPr bwMode="auto">
          <a:xfrm>
            <a:off x="702008" y="99884"/>
            <a:ext cx="5993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сети 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специализированных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(предпрофессиональных) классов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Естественно-научное направление</a:t>
            </a:r>
            <a:endParaRPr lang="ru-RU" altLang="ru-RU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02119" y="1217485"/>
            <a:ext cx="9457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err="1" smtClean="0">
                <a:solidFill>
                  <a:srgbClr val="002060"/>
                </a:solidFill>
                <a:ea typeface="MS PGothic" panose="020B0600070205080204" pitchFamily="34" charset="-128"/>
              </a:rPr>
              <a:t>Промхимтех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60" y="1470146"/>
            <a:ext cx="2048005" cy="136533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431912" y="1220363"/>
            <a:ext cx="9457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err="1" smtClean="0">
                <a:solidFill>
                  <a:srgbClr val="002060"/>
                </a:solidFill>
                <a:ea typeface="MS PGothic" panose="020B0600070205080204" pitchFamily="34" charset="-128"/>
              </a:rPr>
              <a:t>Агроклассы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pic>
        <p:nvPicPr>
          <p:cNvPr id="30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63746" y="1128401"/>
            <a:ext cx="421466" cy="407851"/>
          </a:xfrm>
          <a:prstGeom prst="rect">
            <a:avLst/>
          </a:prstGeom>
        </p:spPr>
      </p:pic>
      <p:pic>
        <p:nvPicPr>
          <p:cNvPr id="31" name="Picture 2" descr="https://kazgau.ru/images/logo-q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62" y="1119918"/>
            <a:ext cx="423903" cy="41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ject 8"/>
          <p:cNvPicPr/>
          <p:nvPr/>
        </p:nvPicPr>
        <p:blipFill rotWithShape="1">
          <a:blip r:embed="rId10" cstate="print"/>
          <a:srcRect l="6603" t="8883" r="9530" b="8210"/>
          <a:stretch/>
        </p:blipFill>
        <p:spPr>
          <a:xfrm>
            <a:off x="4965514" y="3854843"/>
            <a:ext cx="1864159" cy="1092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4" y="1526079"/>
            <a:ext cx="1880204" cy="125346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315099" y="1228878"/>
            <a:ext cx="14564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Медицинские классы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pic>
        <p:nvPicPr>
          <p:cNvPr id="1032" name="Picture 8" descr="https://kazangmu.ru/templates/kgmustyle/images/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4" y="1133747"/>
            <a:ext cx="457545" cy="4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41.userapi.com/impg/0wS-wwj1Mz2cqPGvrPMlDqqtRh80mtv5UVtwlg/sOZfZ_HwU1w.jpg?size=2560x1441&amp;quality=95&amp;sign=625d6dfb83fd0ef1993c314d11c45e3b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457936"/>
            <a:ext cx="1828080" cy="10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28" y="1568652"/>
            <a:ext cx="1915360" cy="1276906"/>
          </a:xfrm>
          <a:prstGeom prst="rect">
            <a:avLst/>
          </a:prstGeom>
        </p:spPr>
      </p:pic>
      <p:pic>
        <p:nvPicPr>
          <p:cNvPr id="1036" name="Picture 12" descr="https://sun9-65.userapi.com/impg/uKs35k2NE24XC4cs33fRQK3EpPvW5b4Aug_zwQ/nXnz6_z3lA4.jpg?size=984x848&amp;quality=95&amp;sign=835d3936d1e3926833179a10166a01b9&amp;type=albu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51" y="1156549"/>
            <a:ext cx="555933" cy="47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6542" y="1167727"/>
            <a:ext cx="341003" cy="406955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7628572" y="1249856"/>
            <a:ext cx="9457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err="1" smtClean="0">
                <a:solidFill>
                  <a:srgbClr val="002060"/>
                </a:solidFill>
                <a:ea typeface="MS PGothic" panose="020B0600070205080204" pitchFamily="34" charset="-128"/>
              </a:rPr>
              <a:t>Геоплощадки</a:t>
            </a:r>
            <a:endParaRPr lang="ru-RU" sz="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pic>
        <p:nvPicPr>
          <p:cNvPr id="34" name="Picture 2" descr="Picture background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t="8171" r="26407" b="10440"/>
          <a:stretch/>
        </p:blipFill>
        <p:spPr bwMode="auto">
          <a:xfrm>
            <a:off x="5204410" y="1115547"/>
            <a:ext cx="468472" cy="4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3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3"/>
          <p:cNvSpPr>
            <a:spLocks/>
          </p:cNvSpPr>
          <p:nvPr/>
        </p:nvSpPr>
        <p:spPr bwMode="auto">
          <a:xfrm>
            <a:off x="3168650" y="650875"/>
            <a:ext cx="5707063" cy="1222375"/>
          </a:xfrm>
          <a:custGeom>
            <a:avLst/>
            <a:gdLst>
              <a:gd name="T0" fmla="*/ 425408 w 7615555"/>
              <a:gd name="T1" fmla="*/ 0 h 1630680"/>
              <a:gd name="T2" fmla="*/ 0 w 7615555"/>
              <a:gd name="T3" fmla="*/ 0 h 1630680"/>
              <a:gd name="T4" fmla="*/ 0 w 7615555"/>
              <a:gd name="T5" fmla="*/ 91354 h 1630680"/>
              <a:gd name="T6" fmla="*/ 425408 w 7615555"/>
              <a:gd name="T7" fmla="*/ 91354 h 1630680"/>
              <a:gd name="T8" fmla="*/ 425408 w 7615555"/>
              <a:gd name="T9" fmla="*/ 0 h 1630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15555" h="1630680">
                <a:moveTo>
                  <a:pt x="7615428" y="0"/>
                </a:moveTo>
                <a:lnTo>
                  <a:pt x="0" y="0"/>
                </a:lnTo>
                <a:lnTo>
                  <a:pt x="0" y="1630679"/>
                </a:lnTo>
                <a:lnTo>
                  <a:pt x="7615428" y="1630679"/>
                </a:lnTo>
                <a:lnTo>
                  <a:pt x="76154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7" name="object 2"/>
          <p:cNvSpPr txBox="1"/>
          <p:nvPr/>
        </p:nvSpPr>
        <p:spPr>
          <a:xfrm>
            <a:off x="684213" y="144257"/>
            <a:ext cx="6696099" cy="563562"/>
          </a:xfrm>
          <a:prstGeom prst="rect">
            <a:avLst/>
          </a:prstGeom>
        </p:spPr>
        <p:txBody>
          <a:bodyPr wrap="square" lIns="0" tIns="9516" rIns="0" bIns="0">
            <a:spAutoFit/>
          </a:bodyPr>
          <a:lstStyle/>
          <a:p>
            <a:pPr marL="9516">
              <a:spcBef>
                <a:spcPts val="75"/>
              </a:spcBef>
              <a:defRPr/>
            </a:pPr>
            <a:r>
              <a:rPr b="1" spc="-4" dirty="0">
                <a:solidFill>
                  <a:srgbClr val="001F5F"/>
                </a:solidFill>
                <a:latin typeface="+mn-lt"/>
                <a:cs typeface="Times New Roman"/>
              </a:rPr>
              <a:t>Реализация</a:t>
            </a:r>
            <a:r>
              <a:rPr b="1" spc="-19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b="1" spc="-4" dirty="0">
                <a:solidFill>
                  <a:srgbClr val="001F5F"/>
                </a:solidFill>
                <a:latin typeface="+mn-lt"/>
                <a:cs typeface="Times New Roman"/>
              </a:rPr>
              <a:t>профориентационного</a:t>
            </a:r>
            <a:r>
              <a:rPr b="1" spc="-19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b="1" spc="-7" dirty="0">
                <a:solidFill>
                  <a:srgbClr val="001F5F"/>
                </a:solidFill>
                <a:latin typeface="+mn-lt"/>
                <a:cs typeface="Times New Roman"/>
              </a:rPr>
              <a:t>минимума</a:t>
            </a:r>
            <a:r>
              <a:rPr b="1" spc="-30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b="1" dirty="0">
                <a:solidFill>
                  <a:srgbClr val="001F5F"/>
                </a:solidFill>
                <a:latin typeface="+mn-lt"/>
                <a:cs typeface="Times New Roman"/>
              </a:rPr>
              <a:t>в</a:t>
            </a:r>
            <a:r>
              <a:rPr b="1" spc="-7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lang="ru-RU" b="1" spc="-4" dirty="0">
                <a:solidFill>
                  <a:srgbClr val="001F5F"/>
                </a:solidFill>
                <a:latin typeface="+mn-lt"/>
                <a:cs typeface="Times New Roman"/>
              </a:rPr>
              <a:t>Республике Татарстан.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Организационные</a:t>
            </a:r>
            <a:r>
              <a:rPr lang="ru-RU" b="1" spc="-26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b="1" spc="-4" dirty="0">
                <a:solidFill>
                  <a:srgbClr val="C00000"/>
                </a:solidFill>
                <a:latin typeface="+mn-lt"/>
              </a:rPr>
              <a:t>мероприятия</a:t>
            </a:r>
            <a:endParaRPr b="1" dirty="0">
              <a:latin typeface="+mn-lt"/>
              <a:cs typeface="Times New Roman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84213" y="915988"/>
            <a:ext cx="8280400" cy="15837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213"/>
              </a:spcBef>
              <a:defRPr/>
            </a:pPr>
            <a:r>
              <a:rPr lang="ru-RU" altLang="ru-RU" sz="1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проведено </a:t>
            </a:r>
            <a:r>
              <a:rPr lang="ru-RU" altLang="ru-RU" sz="1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 </a:t>
            </a:r>
            <a:r>
              <a:rPr lang="ru-RU" altLang="ru-RU" sz="1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Коллегии Министерства</a:t>
            </a:r>
            <a:r>
              <a:rPr lang="ru-RU" sz="1000" b="1" dirty="0">
                <a:solidFill>
                  <a:srgbClr val="002060"/>
                </a:solidFill>
              </a:rPr>
              <a:t>:</a:t>
            </a:r>
          </a:p>
          <a:p>
            <a:pPr marL="238125" indent="-171450">
              <a:buFontTx/>
              <a:buChar char="-"/>
              <a:defRPr/>
            </a:pPr>
            <a:r>
              <a:rPr lang="ru-RU" sz="1000" b="1" dirty="0">
                <a:solidFill>
                  <a:srgbClr val="002060"/>
                </a:solidFill>
              </a:rPr>
              <a:t>10 ноября 2023 года </a:t>
            </a:r>
            <a:r>
              <a:rPr lang="ru-RU" sz="1000" dirty="0">
                <a:solidFill>
                  <a:srgbClr val="002060"/>
                </a:solidFill>
              </a:rPr>
              <a:t>на тему «Программы и проекты в сфере </a:t>
            </a:r>
            <a:r>
              <a:rPr lang="ru-RU" sz="1000" dirty="0" err="1">
                <a:solidFill>
                  <a:srgbClr val="002060"/>
                </a:solidFill>
              </a:rPr>
              <a:t>предпрофильной</a:t>
            </a:r>
            <a:r>
              <a:rPr lang="ru-RU" sz="1000" dirty="0">
                <a:solidFill>
                  <a:srgbClr val="002060"/>
                </a:solidFill>
              </a:rPr>
              <a:t> подготовки и профильного обучения в контексте реализации идей государственно-частного партнерства» – на базе Республиканского центра мониторинга качества образования;</a:t>
            </a:r>
          </a:p>
          <a:p>
            <a:pPr marL="238125" indent="-171450">
              <a:buFontTx/>
              <a:buChar char="-"/>
              <a:defRPr/>
            </a:pPr>
            <a:r>
              <a:rPr lang="ru-RU" sz="1000" b="1" dirty="0">
                <a:solidFill>
                  <a:srgbClr val="002060"/>
                </a:solidFill>
              </a:rPr>
              <a:t>13 декабря 2023 года </a:t>
            </a:r>
            <a:r>
              <a:rPr lang="ru-RU" sz="1000" dirty="0">
                <a:solidFill>
                  <a:srgbClr val="002060"/>
                </a:solidFill>
              </a:rPr>
              <a:t>на базе общеобразовательных организаций Азнакаевского муниципального района Республики Татарстан проанализированы практика формирования и перспективы развития муниципальной модели организации </a:t>
            </a:r>
            <a:r>
              <a:rPr lang="ru-RU" sz="1000" dirty="0" err="1">
                <a:solidFill>
                  <a:srgbClr val="002060"/>
                </a:solidFill>
              </a:rPr>
              <a:t>предпрофильной</a:t>
            </a:r>
            <a:r>
              <a:rPr lang="ru-RU" sz="1000" dirty="0">
                <a:solidFill>
                  <a:srgbClr val="002060"/>
                </a:solidFill>
              </a:rPr>
              <a:t> подготовки и профильного обучения, как составной части социального-экономического развития муниципального образования, а также </a:t>
            </a:r>
            <a:r>
              <a:rPr lang="ru-RU" altLang="ru-RU" sz="1000" dirty="0">
                <a:solidFill>
                  <a:srgbClr val="002060"/>
                </a:solidFill>
                <a:cs typeface="Times New Roman" panose="02020603050405020304" pitchFamily="18" charset="0"/>
              </a:rPr>
              <a:t>представлены практики школ по включению </a:t>
            </a:r>
            <a:r>
              <a:rPr lang="ru-RU" altLang="ru-RU" sz="1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профориентационного</a:t>
            </a:r>
            <a:r>
              <a:rPr lang="ru-RU" altLang="ru-RU" sz="1000" dirty="0">
                <a:solidFill>
                  <a:srgbClr val="002060"/>
                </a:solidFill>
                <a:cs typeface="Times New Roman" panose="02020603050405020304" pitchFamily="18" charset="0"/>
              </a:rPr>
              <a:t> содержания во внеурочную </a:t>
            </a:r>
            <a:r>
              <a:rPr lang="ru-RU" altLang="ru-RU" sz="1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деятельность</a:t>
            </a:r>
          </a:p>
          <a:p>
            <a:pPr marL="238125" indent="-171450">
              <a:buFontTx/>
              <a:buChar char="-"/>
              <a:defRPr/>
            </a:pPr>
            <a:r>
              <a:rPr lang="ru-RU" altLang="ru-RU" sz="1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 февраля 2024 года </a:t>
            </a:r>
            <a:r>
              <a:rPr lang="ru-RU" altLang="ru-RU" sz="1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 базе Казанского (приволжского) федерального университета обсуждены вопросы </a:t>
            </a:r>
            <a:r>
              <a:rPr lang="ru-RU" sz="1000" dirty="0" smtClean="0">
                <a:solidFill>
                  <a:srgbClr val="002060"/>
                </a:solidFill>
              </a:rPr>
              <a:t>развития </a:t>
            </a:r>
            <a:r>
              <a:rPr lang="ru-RU" sz="1000" dirty="0">
                <a:solidFill>
                  <a:srgbClr val="002060"/>
                </a:solidFill>
              </a:rPr>
              <a:t>системы подготовки педагогических кадров</a:t>
            </a:r>
            <a:endParaRPr lang="ru-RU" altLang="ru-RU" sz="1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1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2859782"/>
            <a:ext cx="233838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0"/>
          <a:stretch>
            <a:fillRect/>
          </a:stretch>
        </p:blipFill>
        <p:spPr bwMode="auto">
          <a:xfrm>
            <a:off x="827583" y="2859782"/>
            <a:ext cx="2808287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67" y="2859782"/>
            <a:ext cx="2330450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313960" y="163894"/>
            <a:ext cx="1665089" cy="524288"/>
            <a:chOff x="9859986" y="137643"/>
            <a:chExt cx="2220118" cy="6990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4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8214" y="813777"/>
            <a:ext cx="1189037" cy="561975"/>
          </a:xfrm>
          <a:prstGeom prst="rect">
            <a:avLst/>
          </a:prstGeom>
        </p:spPr>
        <p:txBody>
          <a:bodyPr lIns="0" tIns="9516" rIns="0" bIns="0">
            <a:spAutoFit/>
          </a:bodyPr>
          <a:lstStyle/>
          <a:p>
            <a:pPr marL="9516">
              <a:spcBef>
                <a:spcPts val="75"/>
              </a:spcBef>
              <a:defRPr/>
            </a:pPr>
            <a:r>
              <a:rPr lang="ru-RU" sz="3597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1291</a:t>
            </a:r>
            <a:endParaRPr sz="3597" dirty="0">
              <a:latin typeface="Times New Roman"/>
              <a:cs typeface="Times New Roman"/>
            </a:endParaRPr>
          </a:p>
        </p:txBody>
      </p:sp>
      <p:sp>
        <p:nvSpPr>
          <p:cNvPr id="13315" name="object 4"/>
          <p:cNvSpPr txBox="1">
            <a:spLocks noChangeArrowheads="1"/>
          </p:cNvSpPr>
          <p:nvPr/>
        </p:nvSpPr>
        <p:spPr bwMode="auto">
          <a:xfrm>
            <a:off x="1921087" y="881324"/>
            <a:ext cx="4896505" cy="44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992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ru-RU" altLang="ru-RU" sz="1400" b="1" dirty="0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общеобразовательная организация, в которых с 01.09.2023 внедряется </a:t>
            </a:r>
            <a:r>
              <a:rPr lang="ru-RU" altLang="ru-RU" sz="1400" b="1" dirty="0" err="1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профориентационный</a:t>
            </a:r>
            <a:r>
              <a:rPr lang="ru-RU" altLang="ru-RU" sz="1400" b="1" dirty="0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 минимум</a:t>
            </a:r>
            <a:endParaRPr lang="ru-RU" altLang="ru-RU" sz="1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875" y="1452511"/>
            <a:ext cx="1503362" cy="561975"/>
          </a:xfrm>
          <a:prstGeom prst="rect">
            <a:avLst/>
          </a:prstGeom>
        </p:spPr>
        <p:txBody>
          <a:bodyPr lIns="0" tIns="9516" rIns="0" bIns="0">
            <a:spAutoFit/>
          </a:bodyPr>
          <a:lstStyle/>
          <a:p>
            <a:pPr marL="9516">
              <a:spcBef>
                <a:spcPts val="75"/>
              </a:spcBef>
              <a:tabLst>
                <a:tab pos="808394" algn="l"/>
              </a:tabLst>
              <a:defRPr/>
            </a:pPr>
            <a:r>
              <a:rPr sz="3597" b="1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lang="ru-RU" sz="3597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21848</a:t>
            </a:r>
            <a:endParaRPr sz="3597" dirty="0">
              <a:latin typeface="Times New Roman"/>
              <a:cs typeface="Times New Roman"/>
            </a:endParaRPr>
          </a:p>
        </p:txBody>
      </p:sp>
      <p:sp>
        <p:nvSpPr>
          <p:cNvPr id="13317" name="object 6"/>
          <p:cNvSpPr txBox="1">
            <a:spLocks noChangeArrowheads="1"/>
          </p:cNvSpPr>
          <p:nvPr/>
        </p:nvSpPr>
        <p:spPr bwMode="auto">
          <a:xfrm>
            <a:off x="2120975" y="1536901"/>
            <a:ext cx="4743839" cy="44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992" rIns="0" bIns="0">
            <a:spAutoFit/>
          </a:bodyPr>
          <a:lstStyle>
            <a:lvl1pPr marL="7938" indent="15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5"/>
              </a:spcBef>
              <a:buFontTx/>
              <a:buNone/>
            </a:pPr>
            <a:r>
              <a:rPr lang="ru-RU" altLang="ru-RU" sz="1400" b="1" dirty="0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обучающихся 6-11 классов охвачено различными формами участия </a:t>
            </a:r>
            <a:r>
              <a:rPr lang="ru-RU" altLang="ru-RU" sz="1400" b="1" dirty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altLang="ru-RU" sz="1400" b="1" dirty="0" err="1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профориентационном</a:t>
            </a:r>
            <a:r>
              <a:rPr lang="ru-RU" altLang="ru-RU" sz="1400" b="1" dirty="0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 минимуме</a:t>
            </a:r>
            <a:endParaRPr lang="ru-RU" altLang="ru-RU" sz="1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214" y="2179338"/>
            <a:ext cx="1162050" cy="563563"/>
          </a:xfrm>
          <a:prstGeom prst="rect">
            <a:avLst/>
          </a:prstGeom>
        </p:spPr>
        <p:txBody>
          <a:bodyPr lIns="0" tIns="9516" rIns="0" bIns="0">
            <a:spAutoFit/>
          </a:bodyPr>
          <a:lstStyle/>
          <a:p>
            <a:pPr marL="9516">
              <a:spcBef>
                <a:spcPts val="75"/>
              </a:spcBef>
              <a:defRPr/>
            </a:pPr>
            <a:r>
              <a:rPr sz="3597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100%</a:t>
            </a:r>
            <a:endParaRPr sz="3597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90965" y="2244044"/>
            <a:ext cx="4663059" cy="440496"/>
          </a:xfrm>
          <a:prstGeom prst="rect">
            <a:avLst/>
          </a:prstGeom>
        </p:spPr>
        <p:txBody>
          <a:bodyPr wrap="square" lIns="0" tIns="9516" rIns="0" bIns="0">
            <a:spAutoFit/>
          </a:bodyPr>
          <a:lstStyle/>
          <a:p>
            <a:pPr>
              <a:spcBef>
                <a:spcPts val="75"/>
              </a:spcBef>
              <a:defRPr/>
            </a:pPr>
            <a:r>
              <a:rPr lang="ru-RU" altLang="ru-RU" sz="1400" b="1" dirty="0" smtClean="0">
                <a:solidFill>
                  <a:srgbClr val="001F5F"/>
                </a:solidFill>
                <a:cs typeface="Times New Roman" panose="02020603050405020304" pitchFamily="18" charset="0"/>
              </a:rPr>
              <a:t>охват общеобразовательных организаций, </a:t>
            </a:r>
            <a:r>
              <a:rPr lang="ru-RU" altLang="ru-RU" sz="1400" b="1" dirty="0">
                <a:solidFill>
                  <a:srgbClr val="001F5F"/>
                </a:solidFill>
                <a:cs typeface="Times New Roman" panose="02020603050405020304" pitchFamily="18" charset="0"/>
              </a:rPr>
              <a:t>в которых с 01.09.2023 </a:t>
            </a:r>
            <a:r>
              <a:rPr lang="ru-RU" sz="1400" b="1" dirty="0" smtClean="0">
                <a:solidFill>
                  <a:srgbClr val="001F5F"/>
                </a:solidFill>
                <a:cs typeface="Times New Roman"/>
              </a:rPr>
              <a:t>имеются </a:t>
            </a:r>
            <a:r>
              <a:rPr sz="1400" b="1" spc="-19" dirty="0" smtClean="0">
                <a:solidFill>
                  <a:srgbClr val="001F5F"/>
                </a:solidFill>
                <a:cs typeface="Times New Roman"/>
              </a:rPr>
              <a:t>6-11</a:t>
            </a:r>
            <a:r>
              <a:rPr sz="1400" b="1" spc="-45" dirty="0" smtClean="0">
                <a:solidFill>
                  <a:srgbClr val="001F5F"/>
                </a:solidFill>
                <a:cs typeface="Times New Roman"/>
              </a:rPr>
              <a:t> </a:t>
            </a:r>
            <a:r>
              <a:rPr lang="ru-RU" sz="1400" b="1" spc="-15" dirty="0" smtClean="0">
                <a:solidFill>
                  <a:srgbClr val="001F5F"/>
                </a:solidFill>
                <a:cs typeface="Times New Roman"/>
              </a:rPr>
              <a:t>классы</a:t>
            </a:r>
            <a:endParaRPr sz="1400" dirty="0">
              <a:cs typeface="Times New Roman"/>
            </a:endParaRPr>
          </a:p>
        </p:txBody>
      </p:sp>
      <p:sp>
        <p:nvSpPr>
          <p:cNvPr id="13320" name="object 9"/>
          <p:cNvSpPr>
            <a:spLocks/>
          </p:cNvSpPr>
          <p:nvPr/>
        </p:nvSpPr>
        <p:spPr bwMode="auto">
          <a:xfrm flipV="1">
            <a:off x="650875" y="1368052"/>
            <a:ext cx="6081365" cy="62811"/>
          </a:xfrm>
          <a:custGeom>
            <a:avLst/>
            <a:gdLst>
              <a:gd name="T0" fmla="*/ 0 w 7537450"/>
              <a:gd name="T1" fmla="*/ 419716 w 75374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37450">
                <a:moveTo>
                  <a:pt x="0" y="0"/>
                </a:moveTo>
                <a:lnTo>
                  <a:pt x="7537450" y="0"/>
                </a:lnTo>
              </a:path>
            </a:pathLst>
          </a:custGeom>
          <a:noFill/>
          <a:ln w="9525">
            <a:solidFill>
              <a:srgbClr val="497D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322" name="object 11"/>
          <p:cNvSpPr>
            <a:spLocks/>
          </p:cNvSpPr>
          <p:nvPr/>
        </p:nvSpPr>
        <p:spPr bwMode="auto">
          <a:xfrm>
            <a:off x="650874" y="2106534"/>
            <a:ext cx="6081366" cy="99373"/>
          </a:xfrm>
          <a:custGeom>
            <a:avLst/>
            <a:gdLst>
              <a:gd name="T0" fmla="*/ 0 w 7537450"/>
              <a:gd name="T1" fmla="*/ 419716 w 75374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37450">
                <a:moveTo>
                  <a:pt x="0" y="0"/>
                </a:moveTo>
                <a:lnTo>
                  <a:pt x="7537450" y="0"/>
                </a:lnTo>
              </a:path>
            </a:pathLst>
          </a:custGeom>
          <a:noFill/>
          <a:ln w="9525">
            <a:solidFill>
              <a:srgbClr val="497D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8" name="object 2"/>
          <p:cNvSpPr txBox="1"/>
          <p:nvPr/>
        </p:nvSpPr>
        <p:spPr>
          <a:xfrm>
            <a:off x="668214" y="256881"/>
            <a:ext cx="5487962" cy="317385"/>
          </a:xfrm>
          <a:prstGeom prst="rect">
            <a:avLst/>
          </a:prstGeom>
        </p:spPr>
        <p:txBody>
          <a:bodyPr wrap="square" lIns="0" tIns="9516" rIns="0" bIns="0">
            <a:spAutoFit/>
          </a:bodyPr>
          <a:lstStyle/>
          <a:p>
            <a:pPr marL="9516">
              <a:spcBef>
                <a:spcPts val="75"/>
              </a:spcBef>
              <a:defRPr/>
            </a:pPr>
            <a:r>
              <a:rPr sz="2000" b="1" spc="-4" dirty="0" err="1">
                <a:solidFill>
                  <a:srgbClr val="001F5F"/>
                </a:solidFill>
                <a:latin typeface="+mn-lt"/>
                <a:cs typeface="Times New Roman"/>
              </a:rPr>
              <a:t>Реализация</a:t>
            </a:r>
            <a:r>
              <a:rPr sz="2000" b="1" spc="-19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sz="2000" b="1" spc="-4" dirty="0" err="1" smtClean="0">
                <a:solidFill>
                  <a:srgbClr val="001F5F"/>
                </a:solidFill>
                <a:latin typeface="+mn-lt"/>
                <a:cs typeface="Times New Roman"/>
              </a:rPr>
              <a:t>проф</a:t>
            </a:r>
            <a:r>
              <a:rPr sz="2000" b="1" spc="-7" dirty="0" err="1" smtClean="0">
                <a:solidFill>
                  <a:srgbClr val="001F5F"/>
                </a:solidFill>
                <a:latin typeface="+mn-lt"/>
                <a:cs typeface="Times New Roman"/>
              </a:rPr>
              <a:t>минимума</a:t>
            </a:r>
            <a:r>
              <a:rPr sz="2000" b="1" spc="-30" dirty="0" smtClean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sz="2000" b="1" dirty="0">
                <a:solidFill>
                  <a:srgbClr val="001F5F"/>
                </a:solidFill>
                <a:latin typeface="+mn-lt"/>
                <a:cs typeface="Times New Roman"/>
              </a:rPr>
              <a:t>в</a:t>
            </a:r>
            <a:r>
              <a:rPr sz="2000" b="1" spc="-7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lang="ru-RU" sz="2000" b="1" spc="-4" dirty="0" smtClean="0">
                <a:solidFill>
                  <a:srgbClr val="001F5F"/>
                </a:solidFill>
                <a:latin typeface="+mn-lt"/>
                <a:cs typeface="Times New Roman"/>
              </a:rPr>
              <a:t>Татарстане 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/>
          </p:nvPr>
        </p:nvGraphicFramePr>
        <p:xfrm>
          <a:off x="467544" y="3135971"/>
          <a:ext cx="2973490" cy="1370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2"/>
          <p:cNvSpPr>
            <a:spLocks/>
          </p:cNvSpPr>
          <p:nvPr/>
        </p:nvSpPr>
        <p:spPr bwMode="auto">
          <a:xfrm flipV="1">
            <a:off x="650873" y="2712776"/>
            <a:ext cx="8260129" cy="117157"/>
          </a:xfrm>
          <a:custGeom>
            <a:avLst/>
            <a:gdLst>
              <a:gd name="T0" fmla="*/ 0 w 7537450"/>
              <a:gd name="T1" fmla="*/ 420898 w 75374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37450">
                <a:moveTo>
                  <a:pt x="0" y="0"/>
                </a:moveTo>
                <a:lnTo>
                  <a:pt x="7537450" y="0"/>
                </a:lnTo>
              </a:path>
            </a:pathLst>
          </a:custGeom>
          <a:noFill/>
          <a:ln w="9525">
            <a:solidFill>
              <a:srgbClr val="497D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7020272" y="230296"/>
            <a:ext cx="1665089" cy="524288"/>
            <a:chOff x="9859986" y="137643"/>
            <a:chExt cx="2220118" cy="69905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2" name="Правая фигурная скобка 1"/>
          <p:cNvSpPr/>
          <p:nvPr/>
        </p:nvSpPr>
        <p:spPr>
          <a:xfrm>
            <a:off x="6796076" y="808108"/>
            <a:ext cx="259878" cy="1883452"/>
          </a:xfrm>
          <a:prstGeom prst="rightBrace">
            <a:avLst>
              <a:gd name="adj1" fmla="val 25688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6"/>
          <p:cNvSpPr txBox="1">
            <a:spLocks noChangeArrowheads="1"/>
          </p:cNvSpPr>
          <p:nvPr/>
        </p:nvSpPr>
        <p:spPr bwMode="auto">
          <a:xfrm>
            <a:off x="7198006" y="1033725"/>
            <a:ext cx="1712997" cy="151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992" rIns="0" bIns="0">
            <a:spAutoFit/>
          </a:bodyPr>
          <a:lstStyle>
            <a:lvl1pPr marL="7938" indent="15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75"/>
              </a:spcBef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Ожидаемый результат к концу 2023-2024 учебного года по 1,2 и 5 направлениям </a:t>
            </a:r>
            <a:r>
              <a:rPr lang="ru-RU" altLang="ru-RU" sz="1400" b="1" dirty="0" err="1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профориентацион-ного</a:t>
            </a:r>
            <a:r>
              <a:rPr lang="ru-RU" altLang="ru-RU" sz="1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минимума</a:t>
            </a:r>
            <a:endParaRPr lang="ru-RU" alt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6253" y="4542825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01.09.2023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483768" y="3507854"/>
            <a:ext cx="792088" cy="12961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3491880" y="3939902"/>
            <a:ext cx="1224136" cy="504056"/>
          </a:xfrm>
          <a:prstGeom prst="lef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932040" y="3295455"/>
            <a:ext cx="41044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Задача: </a:t>
            </a:r>
            <a:r>
              <a:rPr lang="ru-RU" sz="1400" dirty="0" smtClean="0">
                <a:solidFill>
                  <a:srgbClr val="C00000"/>
                </a:solidFill>
              </a:rPr>
              <a:t>увеличение доли школ, имеющих продвинутый уровень за счет реализации всех 7 направлений Единой модели </a:t>
            </a:r>
            <a:r>
              <a:rPr lang="ru-RU" sz="1400" dirty="0" err="1" smtClean="0">
                <a:solidFill>
                  <a:srgbClr val="C00000"/>
                </a:solidFill>
              </a:rPr>
              <a:t>профориентационного</a:t>
            </a:r>
            <a:r>
              <a:rPr lang="ru-RU" sz="1400" dirty="0" smtClean="0">
                <a:solidFill>
                  <a:srgbClr val="C00000"/>
                </a:solidFill>
              </a:rPr>
              <a:t> минимума</a:t>
            </a:r>
          </a:p>
          <a:p>
            <a:endParaRPr lang="ru-RU" sz="1400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rgbClr val="C00000"/>
                </a:solidFill>
              </a:rPr>
              <a:t>Ответственность каждого муниципалитета!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Определение механизма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3314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36178" y="157874"/>
            <a:ext cx="6284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Профессиональное обучение – школьникам </a:t>
            </a:r>
            <a:endParaRPr lang="ru-RU" altLang="ru-RU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9703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53598"/>
            <a:ext cx="216024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39414" y="828707"/>
            <a:ext cx="3404586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</a:pPr>
            <a:r>
              <a:rPr lang="ru-RU" altLang="ru-RU" sz="1200" b="1" dirty="0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В рамках реализации гранта «Рабочая профессия со школьной скамьи» </a:t>
            </a: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  <a:cs typeface="Times New Roman"/>
              </a:rPr>
              <a:t>&gt;</a:t>
            </a:r>
            <a:r>
              <a:rPr lang="ru-RU"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10</a:t>
            </a:r>
            <a:endParaRPr lang="ru-RU" sz="1200" dirty="0">
              <a:latin typeface="Times New Roman"/>
              <a:cs typeface="Times New Roman"/>
            </a:endParaRPr>
          </a:p>
          <a:p>
            <a:pPr algn="ctr">
              <a:spcBef>
                <a:spcPts val="75"/>
              </a:spcBef>
              <a:buFontTx/>
              <a:buNone/>
            </a:pPr>
            <a:r>
              <a:rPr lang="ru-RU" altLang="ru-RU" sz="1200" b="1" dirty="0" smtClean="0">
                <a:solidFill>
                  <a:srgbClr val="001F5F"/>
                </a:solidFill>
                <a:latin typeface="+mn-lt"/>
                <a:cs typeface="Times New Roman" panose="02020603050405020304" pitchFamily="18" charset="0"/>
              </a:rPr>
              <a:t>профессий рабочих, должностей служащих получили</a:t>
            </a:r>
            <a:endParaRPr lang="ru-RU" altLang="ru-RU" sz="12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5610" t="19534" r="35260" b="65760"/>
          <a:stretch/>
        </p:blipFill>
        <p:spPr>
          <a:xfrm>
            <a:off x="4003686" y="894200"/>
            <a:ext cx="1648434" cy="712836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394989" y="103232"/>
            <a:ext cx="1665089" cy="524288"/>
            <a:chOff x="9859986" y="137643"/>
            <a:chExt cx="2220118" cy="6990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683568" y="691951"/>
            <a:ext cx="3024336" cy="1087711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1. Освоение </a:t>
            </a:r>
            <a:r>
              <a:rPr lang="ru-RU" sz="1200" dirty="0">
                <a:solidFill>
                  <a:srgbClr val="002060"/>
                </a:solidFill>
              </a:rPr>
              <a:t>ОП профессионального обучения в ходе организации сетевого взаимодействия с ПОО, ООВО, предприятиями, имеющими учебные центры и лицензию на ОД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9361" y="3579862"/>
            <a:ext cx="2952750" cy="130175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2. Лицензия </a:t>
            </a:r>
            <a:r>
              <a:rPr lang="ru-RU" sz="1200" dirty="0">
                <a:solidFill>
                  <a:srgbClr val="002060"/>
                </a:solidFill>
              </a:rPr>
              <a:t>на реализацию ОП профессионального обучения у школы и организация образовательного процесса с учетом требований законодательства</a:t>
            </a:r>
          </a:p>
        </p:txBody>
      </p:sp>
      <p:pic>
        <p:nvPicPr>
          <p:cNvPr id="15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1" y="1936526"/>
            <a:ext cx="223202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s://edu.tatar.ru/upload/storage/org1676/files/%D0%BB%D0%B8%D1%86%2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57" y="1995264"/>
            <a:ext cx="20494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88817" y="3651870"/>
            <a:ext cx="4130206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687376" y="3939902"/>
            <a:ext cx="216024" cy="215106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3707904" y="1128253"/>
            <a:ext cx="216024" cy="215106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5688798" y="1126370"/>
            <a:ext cx="216024" cy="215106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00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308304" y="19548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5" name="object 2"/>
          <p:cNvSpPr txBox="1"/>
          <p:nvPr/>
        </p:nvSpPr>
        <p:spPr>
          <a:xfrm>
            <a:off x="683568" y="111102"/>
            <a:ext cx="6136034" cy="625162"/>
          </a:xfrm>
          <a:prstGeom prst="rect">
            <a:avLst/>
          </a:prstGeom>
        </p:spPr>
        <p:txBody>
          <a:bodyPr wrap="square" lIns="0" tIns="9516" rIns="0" bIns="0">
            <a:spAutoFit/>
          </a:bodyPr>
          <a:lstStyle/>
          <a:p>
            <a:pPr marL="9516">
              <a:spcBef>
                <a:spcPts val="75"/>
              </a:spcBef>
              <a:defRPr/>
            </a:pPr>
            <a:r>
              <a:rPr lang="ru-RU" sz="2000" b="1" spc="-4" dirty="0" smtClean="0">
                <a:solidFill>
                  <a:srgbClr val="001F5F"/>
                </a:solidFill>
                <a:latin typeface="+mn-lt"/>
                <a:cs typeface="Times New Roman"/>
              </a:rPr>
              <a:t>Итоги р</a:t>
            </a:r>
            <a:r>
              <a:rPr sz="2000" b="1" spc="-4" dirty="0" err="1" smtClean="0">
                <a:solidFill>
                  <a:srgbClr val="001F5F"/>
                </a:solidFill>
                <a:latin typeface="+mn-lt"/>
                <a:cs typeface="Times New Roman"/>
              </a:rPr>
              <a:t>еализаци</a:t>
            </a:r>
            <a:r>
              <a:rPr lang="ru-RU" sz="2000" b="1" spc="-4" dirty="0" smtClean="0">
                <a:solidFill>
                  <a:srgbClr val="001F5F"/>
                </a:solidFill>
                <a:latin typeface="+mn-lt"/>
                <a:cs typeface="Times New Roman"/>
              </a:rPr>
              <a:t>и</a:t>
            </a:r>
            <a:r>
              <a:rPr sz="2000" b="1" spc="-19" dirty="0" smtClean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sz="2000" b="1" spc="-4" dirty="0" err="1" smtClean="0">
                <a:solidFill>
                  <a:srgbClr val="001F5F"/>
                </a:solidFill>
                <a:latin typeface="+mn-lt"/>
                <a:cs typeface="Times New Roman"/>
              </a:rPr>
              <a:t>проф</a:t>
            </a:r>
            <a:r>
              <a:rPr sz="2000" b="1" spc="-7" dirty="0" err="1" smtClean="0">
                <a:solidFill>
                  <a:srgbClr val="001F5F"/>
                </a:solidFill>
                <a:latin typeface="+mn-lt"/>
                <a:cs typeface="Times New Roman"/>
              </a:rPr>
              <a:t>минимума</a:t>
            </a:r>
            <a:r>
              <a:rPr sz="2000" b="1" spc="-30" dirty="0" smtClean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sz="2000" b="1" dirty="0">
                <a:solidFill>
                  <a:srgbClr val="001F5F"/>
                </a:solidFill>
                <a:latin typeface="+mn-lt"/>
                <a:cs typeface="Times New Roman"/>
              </a:rPr>
              <a:t>в</a:t>
            </a:r>
            <a:r>
              <a:rPr sz="2000" b="1" spc="-7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lang="ru-RU" sz="2000" b="1" spc="-4" dirty="0" smtClean="0">
                <a:solidFill>
                  <a:srgbClr val="001F5F"/>
                </a:solidFill>
                <a:latin typeface="+mn-lt"/>
                <a:cs typeface="Times New Roman"/>
              </a:rPr>
              <a:t>2023-2024 учебном 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915566"/>
            <a:ext cx="36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лучший образовательный кластер «</a:t>
            </a:r>
            <a:r>
              <a:rPr lang="ru-RU" sz="1200" b="1" dirty="0">
                <a:solidFill>
                  <a:srgbClr val="C00000"/>
                </a:solidFill>
                <a:ea typeface="Calibri" panose="020F0502020204030204" pitchFamily="34" charset="0"/>
              </a:rPr>
              <a:t>Космос и авиастроение»,</a:t>
            </a:r>
            <a:r>
              <a:rPr lang="ru-RU" sz="1200" dirty="0">
                <a:solidFill>
                  <a:srgbClr val="000000"/>
                </a:solidFill>
                <a:ea typeface="Calibri" panose="020F0502020204030204" pitchFamily="34" charset="0"/>
              </a:rPr>
              <a:t> руководитель кластера - </a:t>
            </a:r>
            <a:r>
              <a:rPr lang="ru-RU" sz="1200" b="1" dirty="0">
                <a:solidFill>
                  <a:srgbClr val="000000"/>
                </a:solidFill>
                <a:ea typeface="Calibri" panose="020F0502020204030204" pitchFamily="34" charset="0"/>
              </a:rPr>
              <a:t>Глухарёва Елена Владимировна, </a:t>
            </a:r>
            <a:r>
              <a:rPr lang="ru-RU" sz="1200" dirty="0">
                <a:solidFill>
                  <a:srgbClr val="000000"/>
                </a:solidFill>
                <a:ea typeface="Calibri" panose="020F0502020204030204" pitchFamily="34" charset="0"/>
              </a:rPr>
              <a:t>директор МБОУ «Лицей №35 – образовательный центр «Галактика» Приволжского района г.Казани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t="11524" r="3000" b="4939"/>
          <a:stretch/>
        </p:blipFill>
        <p:spPr>
          <a:xfrm>
            <a:off x="5292080" y="915566"/>
            <a:ext cx="3600400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t="5303" r="13417" b="4547"/>
          <a:stretch/>
        </p:blipFill>
        <p:spPr>
          <a:xfrm>
            <a:off x="4427984" y="2294822"/>
            <a:ext cx="1898055" cy="1613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4280" r="16538" b="7953"/>
          <a:stretch/>
        </p:blipFill>
        <p:spPr>
          <a:xfrm>
            <a:off x="6084168" y="2888623"/>
            <a:ext cx="1736973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10801" r="21978" b="17800"/>
          <a:stretch/>
        </p:blipFill>
        <p:spPr>
          <a:xfrm>
            <a:off x="7350519" y="3723878"/>
            <a:ext cx="1762530" cy="14045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84076" y="2061073"/>
            <a:ext cx="35366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</a:rPr>
              <a:t>из 5 образовательных кластеров </a:t>
            </a:r>
            <a:r>
              <a:rPr lang="ru-RU" sz="1200" b="1" dirty="0">
                <a:solidFill>
                  <a:srgbClr val="000000"/>
                </a:solidFill>
              </a:rPr>
              <a:t>«Консорциума по развитию школьного инженерно-технологического образования» </a:t>
            </a:r>
            <a:r>
              <a:rPr lang="ru-RU" sz="1200" dirty="0" smtClean="0">
                <a:solidFill>
                  <a:srgbClr val="000000"/>
                </a:solidFill>
              </a:rPr>
              <a:t>3 </a:t>
            </a:r>
            <a:r>
              <a:rPr lang="ru-RU" sz="1200" dirty="0">
                <a:solidFill>
                  <a:srgbClr val="000000"/>
                </a:solidFill>
              </a:rPr>
              <a:t>расположены на территории нашей республики. Кроме 35 лицея, ими стали:</a:t>
            </a:r>
            <a:endParaRPr lang="ru-RU" sz="1200" dirty="0"/>
          </a:p>
          <a:p>
            <a:pPr marL="171450" indent="-171450" algn="just"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000000"/>
                </a:solidFill>
              </a:rPr>
              <a:t>кластер </a:t>
            </a:r>
            <a:r>
              <a:rPr lang="ru-RU" sz="1200" dirty="0">
                <a:solidFill>
                  <a:srgbClr val="000000"/>
                </a:solidFill>
              </a:rPr>
              <a:t>«Энергетика». Руководитель – </a:t>
            </a:r>
            <a:r>
              <a:rPr lang="ru-RU" sz="1200" dirty="0" err="1">
                <a:solidFill>
                  <a:srgbClr val="000000"/>
                </a:solidFill>
              </a:rPr>
              <a:t>Дуженков</a:t>
            </a:r>
            <a:r>
              <a:rPr lang="ru-RU" sz="1200" dirty="0">
                <a:solidFill>
                  <a:srgbClr val="000000"/>
                </a:solidFill>
              </a:rPr>
              <a:t> Руслан Викторович, директор Политехнического лицея №182» Кировского района г.Казани</a:t>
            </a:r>
            <a:r>
              <a:rPr lang="ru-RU" sz="1200" dirty="0" smtClean="0">
                <a:solidFill>
                  <a:srgbClr val="000000"/>
                </a:solidFill>
              </a:rPr>
              <a:t>;</a:t>
            </a:r>
          </a:p>
          <a:p>
            <a:pPr marL="171450" indent="-171450" algn="just"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000000"/>
                </a:solidFill>
              </a:rPr>
              <a:t>«</a:t>
            </a:r>
            <a:r>
              <a:rPr lang="ru-RU" sz="1200" dirty="0">
                <a:solidFill>
                  <a:srgbClr val="000000"/>
                </a:solidFill>
              </a:rPr>
              <a:t>Естественно-научный кластер». Руководитель – Ковалева </a:t>
            </a:r>
            <a:r>
              <a:rPr lang="ru-RU" sz="1200" dirty="0" err="1">
                <a:solidFill>
                  <a:srgbClr val="000000"/>
                </a:solidFill>
              </a:rPr>
              <a:t>Камила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err="1">
                <a:solidFill>
                  <a:srgbClr val="000000"/>
                </a:solidFill>
              </a:rPr>
              <a:t>Джамильевна</a:t>
            </a:r>
            <a:r>
              <a:rPr lang="ru-RU" sz="1200" dirty="0">
                <a:solidFill>
                  <a:srgbClr val="000000"/>
                </a:solidFill>
              </a:rPr>
              <a:t>, директор Лицея-интерната для одарённых детей с углублённым изучением химии – филиал ФГБОУ ВО «КНИТУ».</a:t>
            </a:r>
            <a:endParaRPr lang="ru-RU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297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308304" y="195486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7" name="object 2"/>
          <p:cNvSpPr txBox="1"/>
          <p:nvPr/>
        </p:nvSpPr>
        <p:spPr>
          <a:xfrm>
            <a:off x="683568" y="111102"/>
            <a:ext cx="6136034" cy="625162"/>
          </a:xfrm>
          <a:prstGeom prst="rect">
            <a:avLst/>
          </a:prstGeom>
        </p:spPr>
        <p:txBody>
          <a:bodyPr wrap="square" lIns="0" tIns="9516" rIns="0" bIns="0">
            <a:spAutoFit/>
          </a:bodyPr>
          <a:lstStyle/>
          <a:p>
            <a:pPr marL="9516">
              <a:spcBef>
                <a:spcPts val="75"/>
              </a:spcBef>
              <a:defRPr/>
            </a:pPr>
            <a:r>
              <a:rPr lang="ru-RU" sz="2000" b="1" spc="-4" dirty="0" smtClean="0">
                <a:solidFill>
                  <a:srgbClr val="001F5F"/>
                </a:solidFill>
                <a:latin typeface="+mn-lt"/>
                <a:cs typeface="Times New Roman"/>
              </a:rPr>
              <a:t>Итоги р</a:t>
            </a:r>
            <a:r>
              <a:rPr sz="2000" b="1" spc="-4" dirty="0" err="1" smtClean="0">
                <a:solidFill>
                  <a:srgbClr val="001F5F"/>
                </a:solidFill>
                <a:latin typeface="+mn-lt"/>
                <a:cs typeface="Times New Roman"/>
              </a:rPr>
              <a:t>еализаци</a:t>
            </a:r>
            <a:r>
              <a:rPr lang="ru-RU" sz="2000" b="1" spc="-4" dirty="0" smtClean="0">
                <a:solidFill>
                  <a:srgbClr val="001F5F"/>
                </a:solidFill>
                <a:latin typeface="+mn-lt"/>
                <a:cs typeface="Times New Roman"/>
              </a:rPr>
              <a:t>и</a:t>
            </a:r>
            <a:r>
              <a:rPr sz="2000" b="1" spc="-19" dirty="0" smtClean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sz="2000" b="1" spc="-4" dirty="0" err="1" smtClean="0">
                <a:solidFill>
                  <a:srgbClr val="001F5F"/>
                </a:solidFill>
                <a:latin typeface="+mn-lt"/>
                <a:cs typeface="Times New Roman"/>
              </a:rPr>
              <a:t>проф</a:t>
            </a:r>
            <a:r>
              <a:rPr sz="2000" b="1" spc="-7" dirty="0" err="1" smtClean="0">
                <a:solidFill>
                  <a:srgbClr val="001F5F"/>
                </a:solidFill>
                <a:latin typeface="+mn-lt"/>
                <a:cs typeface="Times New Roman"/>
              </a:rPr>
              <a:t>минимума</a:t>
            </a:r>
            <a:r>
              <a:rPr sz="2000" b="1" spc="-30" dirty="0" smtClean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sz="2000" b="1" dirty="0">
                <a:solidFill>
                  <a:srgbClr val="001F5F"/>
                </a:solidFill>
                <a:latin typeface="+mn-lt"/>
                <a:cs typeface="Times New Roman"/>
              </a:rPr>
              <a:t>в</a:t>
            </a:r>
            <a:r>
              <a:rPr sz="2000" b="1" spc="-7" dirty="0">
                <a:solidFill>
                  <a:srgbClr val="001F5F"/>
                </a:solidFill>
                <a:latin typeface="+mn-lt"/>
                <a:cs typeface="Times New Roman"/>
              </a:rPr>
              <a:t> </a:t>
            </a:r>
            <a:r>
              <a:rPr lang="ru-RU" sz="2000" b="1" spc="-4" dirty="0" smtClean="0">
                <a:solidFill>
                  <a:srgbClr val="001F5F"/>
                </a:solidFill>
                <a:latin typeface="+mn-lt"/>
                <a:cs typeface="Times New Roman"/>
              </a:rPr>
              <a:t>2023-2024 учебном году</a:t>
            </a:r>
          </a:p>
        </p:txBody>
      </p:sp>
      <p:pic>
        <p:nvPicPr>
          <p:cNvPr id="10242" name="Picture 2" descr="https://akbarssozidanie.ru/upload/iblock/46d/qex2lg8u7d5htb835dy1p7cwpjpenw7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76646"/>
            <a:ext cx="1790541" cy="39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2136" y="1203598"/>
            <a:ext cx="29523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ГБОУ «Мензелинская школа-интернат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победитель Национальной премии «Россия – мои горизонты» </a:t>
            </a:r>
            <a:r>
              <a:rPr lang="ru-RU" sz="1400" b="1" dirty="0">
                <a:solidFill>
                  <a:srgbClr val="C00000"/>
                </a:solidFill>
              </a:rPr>
              <a:t>в номинации «Лучший инклюзивный проект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  <a:r>
              <a:rPr lang="ru-RU" sz="1400" dirty="0" smtClean="0">
                <a:solidFill>
                  <a:srgbClr val="C00000"/>
                </a:solidFill>
              </a:rPr>
              <a:t> с</a:t>
            </a:r>
            <a:r>
              <a:rPr lang="ru-RU" sz="1400" dirty="0">
                <a:solidFill>
                  <a:srgbClr val="C00000"/>
                </a:solidFill>
              </a:rPr>
              <a:t>  проектом </a:t>
            </a:r>
            <a:r>
              <a:rPr lang="ru-RU" sz="1400" b="1" dirty="0">
                <a:solidFill>
                  <a:srgbClr val="C00000"/>
                </a:solidFill>
              </a:rPr>
              <a:t>«Профи буду я» </a:t>
            </a:r>
            <a:r>
              <a:rPr lang="ru-RU" sz="1400" b="1" dirty="0"/>
              <a:t>(учебно-производственной </a:t>
            </a:r>
            <a:r>
              <a:rPr lang="ru-RU" sz="1400" b="1" dirty="0" smtClean="0"/>
              <a:t>лаборатория </a:t>
            </a:r>
            <a:r>
              <a:rPr lang="ru-RU" sz="1400" b="1" dirty="0"/>
              <a:t>«Детская сыроварня» - </a:t>
            </a:r>
            <a:r>
              <a:rPr lang="ru-RU" sz="1400" b="1" dirty="0" smtClean="0"/>
              <a:t>совместный проект </a:t>
            </a:r>
            <a:r>
              <a:rPr lang="ru-RU" sz="1400" b="1" dirty="0"/>
              <a:t>Благотворительного фонда «АК БАРС СОЗИДАНИЕ» и ГБОУ «Мензелинская школа-интернат»)</a:t>
            </a:r>
            <a:endParaRPr lang="ru-RU" sz="1400" dirty="0"/>
          </a:p>
        </p:txBody>
      </p:sp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98" y="987574"/>
            <a:ext cx="30746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7193" y="3435846"/>
            <a:ext cx="3391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Гимназия №189 «</a:t>
            </a:r>
            <a:r>
              <a:rPr lang="ru-RU" sz="1400" dirty="0" err="1">
                <a:ea typeface="Calibri" panose="020F0502020204030204" pitchFamily="34" charset="0"/>
              </a:rPr>
              <a:t>Заман</a:t>
            </a:r>
            <a:r>
              <a:rPr lang="ru-RU" sz="1400" dirty="0">
                <a:ea typeface="Calibri" panose="020F0502020204030204" pitchFamily="34" charset="0"/>
              </a:rPr>
              <a:t>» Кировского района г.Казани по результатам реализации </a:t>
            </a:r>
            <a:r>
              <a:rPr lang="ru-RU" sz="1400" dirty="0" err="1">
                <a:ea typeface="Calibri" panose="020F0502020204030204" pitchFamily="34" charset="0"/>
              </a:rPr>
              <a:t>профориентационного</a:t>
            </a:r>
            <a:r>
              <a:rPr lang="ru-RU" sz="1400" dirty="0">
                <a:ea typeface="Calibri" panose="020F0502020204030204" pitchFamily="34" charset="0"/>
              </a:rPr>
              <a:t> минимума в 2023-2024 учебном году </a:t>
            </a:r>
            <a:r>
              <a:rPr lang="ru-RU" sz="1400" dirty="0" smtClean="0">
                <a:ea typeface="Calibri" panose="020F0502020204030204" pitchFamily="34" charset="0"/>
              </a:rPr>
              <a:t>получает </a:t>
            </a:r>
            <a:r>
              <a:rPr lang="ru-RU" sz="1400" dirty="0">
                <a:ea typeface="Calibri" panose="020F0502020204030204" pitchFamily="34" charset="0"/>
              </a:rPr>
              <a:t>статус федеральной площадки «Россия – мои горизонты»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2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84" y="451593"/>
            <a:ext cx="3164005" cy="210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70712" y="82579"/>
            <a:ext cx="57132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Кадетское образование </a:t>
            </a: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в Татарстане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90096" y="1383089"/>
            <a:ext cx="104654" cy="105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3042670" y="2310040"/>
            <a:ext cx="25892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Татарстанский кадетский корпус  ПФО </a:t>
            </a:r>
          </a:p>
        </p:txBody>
      </p:sp>
      <p:sp>
        <p:nvSpPr>
          <p:cNvPr id="26" name="Прямоугольник 8"/>
          <p:cNvSpPr>
            <a:spLocks noChangeArrowheads="1"/>
          </p:cNvSpPr>
          <p:nvPr/>
        </p:nvSpPr>
        <p:spPr bwMode="auto">
          <a:xfrm>
            <a:off x="3072596" y="2486409"/>
            <a:ext cx="16834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800" dirty="0">
                <a:latin typeface="Arial" panose="020B0604020202020204" pitchFamily="34" charset="0"/>
                <a:cs typeface="Arial" panose="020B0604020202020204" pitchFamily="34" charset="0"/>
              </a:rPr>
              <a:t>11 кадетских школ-интернатов </a:t>
            </a:r>
          </a:p>
        </p:txBody>
      </p:sp>
      <p:sp>
        <p:nvSpPr>
          <p:cNvPr id="27" name="Прямоугольник 7"/>
          <p:cNvSpPr>
            <a:spLocks noChangeArrowheads="1"/>
          </p:cNvSpPr>
          <p:nvPr/>
        </p:nvSpPr>
        <p:spPr bwMode="auto">
          <a:xfrm>
            <a:off x="3085208" y="2656348"/>
            <a:ext cx="11240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800" dirty="0">
                <a:latin typeface="Arial" panose="020B0604020202020204" pitchFamily="34" charset="0"/>
                <a:cs typeface="Arial" panose="020B0604020202020204" pitchFamily="34" charset="0"/>
              </a:rPr>
              <a:t>3 кадетские школы </a:t>
            </a:r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5077545" y="1241105"/>
            <a:ext cx="139447" cy="123447"/>
          </a:xfrm>
          <a:prstGeom prst="triangle">
            <a:avLst/>
          </a:prstGeom>
          <a:solidFill>
            <a:srgbClr val="1F631F"/>
          </a:solidFill>
          <a:ln>
            <a:solidFill>
              <a:srgbClr val="254D2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3608806" y="1069588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7188021" y="126973"/>
            <a:ext cx="1665089" cy="524288"/>
            <a:chOff x="9859986" y="137643"/>
            <a:chExt cx="2220118" cy="699050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pic>
        <p:nvPicPr>
          <p:cNvPr id="44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4099" r="2925" b="15027"/>
          <a:stretch>
            <a:fillRect/>
          </a:stretch>
        </p:blipFill>
        <p:spPr bwMode="auto">
          <a:xfrm>
            <a:off x="669715" y="486137"/>
            <a:ext cx="2111463" cy="25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1"/>
          <p:cNvSpPr>
            <a:spLocks noChangeArrowheads="1"/>
          </p:cNvSpPr>
          <p:nvPr/>
        </p:nvSpPr>
        <p:spPr bwMode="auto">
          <a:xfrm>
            <a:off x="5958891" y="733446"/>
            <a:ext cx="32216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За период 2020-2023 </a:t>
            </a:r>
            <a:r>
              <a:rPr lang="ru-RU" altLang="ru-RU" sz="800" dirty="0">
                <a:latin typeface="+mn-lt"/>
                <a:cs typeface="Arial" panose="020B0604020202020204" pitchFamily="34" charset="0"/>
              </a:rPr>
              <a:t>из числа выпускников кадетских школ</a:t>
            </a:r>
            <a:r>
              <a:rPr lang="ru-RU" altLang="ru-RU" sz="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&gt;300 выпускников </a:t>
            </a:r>
            <a:r>
              <a:rPr lang="ru-RU" altLang="ru-RU" sz="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обучаются в военных училищах Министерства обороны РФ, </a:t>
            </a:r>
            <a:r>
              <a:rPr lang="ru-RU" altLang="ru-RU" sz="8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МЧС, МВД, ФСБ</a:t>
            </a:r>
            <a:r>
              <a:rPr lang="ru-RU" altLang="ru-RU" sz="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ru-RU" altLang="ru-RU" sz="8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Росгвардии</a:t>
            </a:r>
            <a:r>
              <a:rPr lang="ru-RU" altLang="ru-RU" sz="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и </a:t>
            </a:r>
            <a:r>
              <a:rPr lang="ru-RU" altLang="ru-RU" sz="8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др.;</a:t>
            </a:r>
            <a:endParaRPr lang="ru-RU" altLang="ru-RU" sz="8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За период 2014-2023 </a:t>
            </a:r>
            <a:r>
              <a:rPr lang="ru-RU" altLang="ru-RU" sz="800" dirty="0">
                <a:latin typeface="+mn-lt"/>
                <a:cs typeface="Arial" panose="020B0604020202020204" pitchFamily="34" charset="0"/>
              </a:rPr>
              <a:t>из числа выпускников кадетских школ </a:t>
            </a:r>
            <a:r>
              <a:rPr lang="ru-RU" altLang="ru-RU" sz="8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ru-RU" altLang="ru-RU" sz="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8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270 человек </a:t>
            </a:r>
            <a:r>
              <a:rPr lang="ru-RU" altLang="ru-RU" sz="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(из числа известных) проходят службу в зоне Специальной военной </a:t>
            </a:r>
            <a:r>
              <a:rPr lang="ru-RU" altLang="ru-RU" sz="8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операции;</a:t>
            </a:r>
            <a:endParaRPr lang="ru-RU" altLang="ru-RU" sz="8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54 человека </a:t>
            </a:r>
            <a:r>
              <a:rPr lang="ru-RU" altLang="ru-RU" sz="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(из числа известных) награждены орденами и медалями, </a:t>
            </a:r>
            <a:r>
              <a:rPr lang="ru-RU" altLang="ru-RU" sz="8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в том числе посмертно – 15 </a:t>
            </a:r>
            <a:r>
              <a:rPr lang="ru-RU" altLang="ru-RU" sz="8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человек;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8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1 человек присвоено звание Героя России</a:t>
            </a:r>
            <a:endParaRPr lang="ru-RU" altLang="ru-RU" sz="8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939445" y="2903760"/>
            <a:ext cx="180293" cy="1558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1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176169" y="1065165"/>
            <a:ext cx="147178" cy="160464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1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4702232" y="1053416"/>
            <a:ext cx="141534" cy="131069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1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692645" y="1063121"/>
            <a:ext cx="155950" cy="156144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8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49" name="Прямоугольник 7"/>
          <p:cNvSpPr>
            <a:spLocks noChangeArrowheads="1"/>
          </p:cNvSpPr>
          <p:nvPr/>
        </p:nvSpPr>
        <p:spPr bwMode="auto">
          <a:xfrm>
            <a:off x="3099812" y="2848610"/>
            <a:ext cx="3357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кадетские классы в муниципальных общеобразовательных организациях г.Казани, </a:t>
            </a:r>
            <a:r>
              <a:rPr lang="ru-RU" alt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г.Елабуги</a:t>
            </a:r>
            <a:r>
              <a:rPr lang="ru-RU" alt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, школа в </a:t>
            </a:r>
            <a:r>
              <a:rPr lang="ru-RU" alt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г.Набережные</a:t>
            </a:r>
            <a:r>
              <a:rPr lang="ru-RU" alt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Челны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Равнобедренный треугольник 49"/>
          <p:cNvSpPr/>
          <p:nvPr/>
        </p:nvSpPr>
        <p:spPr>
          <a:xfrm>
            <a:off x="3622554" y="1479403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>
            <a:off x="3516802" y="995014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Равнобедренный треугольник 51"/>
          <p:cNvSpPr/>
          <p:nvPr/>
        </p:nvSpPr>
        <p:spPr>
          <a:xfrm>
            <a:off x="3450420" y="1729284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Равнобедренный треугольник 52"/>
          <p:cNvSpPr/>
          <p:nvPr/>
        </p:nvSpPr>
        <p:spPr>
          <a:xfrm>
            <a:off x="3644725" y="1741351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4290609" y="1496528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Равнобедренный треугольник 54"/>
          <p:cNvSpPr/>
          <p:nvPr/>
        </p:nvSpPr>
        <p:spPr>
          <a:xfrm>
            <a:off x="4181755" y="917409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>
            <a:off x="5294121" y="2120333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5713422" y="1229919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5335112" y="1153621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4597159" y="1907110"/>
            <a:ext cx="96473" cy="7200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Равнобедренный треугольник 59"/>
          <p:cNvSpPr/>
          <p:nvPr/>
        </p:nvSpPr>
        <p:spPr>
          <a:xfrm>
            <a:off x="5007861" y="1305431"/>
            <a:ext cx="139447" cy="123447"/>
          </a:xfrm>
          <a:prstGeom prst="triangle">
            <a:avLst/>
          </a:prstGeom>
          <a:solidFill>
            <a:srgbClr val="1F631F"/>
          </a:solidFill>
          <a:ln>
            <a:solidFill>
              <a:srgbClr val="254D2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Равнобедренный треугольник 60"/>
          <p:cNvSpPr/>
          <p:nvPr/>
        </p:nvSpPr>
        <p:spPr>
          <a:xfrm>
            <a:off x="5014553" y="1178144"/>
            <a:ext cx="139447" cy="123447"/>
          </a:xfrm>
          <a:prstGeom prst="triangle">
            <a:avLst/>
          </a:prstGeom>
          <a:solidFill>
            <a:srgbClr val="1F631F"/>
          </a:solidFill>
          <a:ln>
            <a:solidFill>
              <a:srgbClr val="254D2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61" y="3194843"/>
            <a:ext cx="2821125" cy="188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Овал 62"/>
          <p:cNvSpPr/>
          <p:nvPr/>
        </p:nvSpPr>
        <p:spPr>
          <a:xfrm>
            <a:off x="2967942" y="2351548"/>
            <a:ext cx="104654" cy="105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Равнобедренный треугольник 63"/>
          <p:cNvSpPr/>
          <p:nvPr/>
        </p:nvSpPr>
        <p:spPr>
          <a:xfrm>
            <a:off x="2967942" y="2691858"/>
            <a:ext cx="123301" cy="123901"/>
          </a:xfrm>
          <a:prstGeom prst="triangle">
            <a:avLst/>
          </a:prstGeom>
          <a:solidFill>
            <a:srgbClr val="1F631F"/>
          </a:solidFill>
          <a:ln>
            <a:solidFill>
              <a:srgbClr val="254D2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Равнобедренный треугольник 64"/>
          <p:cNvSpPr/>
          <p:nvPr/>
        </p:nvSpPr>
        <p:spPr>
          <a:xfrm>
            <a:off x="2967942" y="2519814"/>
            <a:ext cx="104654" cy="107898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6" name="Рисунок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71" y="3691018"/>
            <a:ext cx="333894" cy="2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841" y="4361853"/>
            <a:ext cx="240620" cy="1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56" y="3990775"/>
            <a:ext cx="240620" cy="1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14" y="3844374"/>
            <a:ext cx="240620" cy="1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56" y="3690162"/>
            <a:ext cx="240620" cy="1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98" y="3844374"/>
            <a:ext cx="240620" cy="16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4437" r="2744" b="12431"/>
          <a:stretch>
            <a:fillRect/>
          </a:stretch>
        </p:blipFill>
        <p:spPr bwMode="auto">
          <a:xfrm>
            <a:off x="6554215" y="1892849"/>
            <a:ext cx="2425888" cy="310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Прямоугольник 73"/>
          <p:cNvSpPr>
            <a:spLocks noChangeArrowheads="1"/>
          </p:cNvSpPr>
          <p:nvPr/>
        </p:nvSpPr>
        <p:spPr bwMode="auto">
          <a:xfrm>
            <a:off x="551507" y="3093302"/>
            <a:ext cx="3359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Полилингвальное  образование 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в Татарстане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75" name="Прямоугольник 5"/>
          <p:cNvSpPr>
            <a:spLocks noChangeArrowheads="1"/>
          </p:cNvSpPr>
          <p:nvPr/>
        </p:nvSpPr>
        <p:spPr bwMode="auto">
          <a:xfrm>
            <a:off x="612111" y="3765951"/>
            <a:ext cx="275914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dirty="0">
                <a:cs typeface="Arial" panose="020B0604020202020204" pitchFamily="34" charset="0"/>
              </a:rPr>
              <a:t>Модель современной школы, обеспечивающая конкурентоспособное образование на русском, татарском и английском языках</a:t>
            </a:r>
          </a:p>
          <a:p>
            <a:pPr>
              <a:lnSpc>
                <a:spcPct val="115000"/>
              </a:lnSpc>
              <a:spcBef>
                <a:spcPct val="0"/>
              </a:spcBef>
              <a:buSzPts val="1200"/>
              <a:buFontTx/>
              <a:buNone/>
            </a:pPr>
            <a:r>
              <a:rPr lang="ru-RU" altLang="ru-RU" sz="800" dirty="0"/>
              <a:t>Современная образовательная инфраструктура, нетиповые образовательные пространства </a:t>
            </a:r>
          </a:p>
          <a:p>
            <a:pPr>
              <a:lnSpc>
                <a:spcPct val="115000"/>
              </a:lnSpc>
              <a:spcBef>
                <a:spcPct val="0"/>
              </a:spcBef>
              <a:buSzPts val="1200"/>
              <a:buFontTx/>
              <a:buNone/>
            </a:pPr>
            <a:r>
              <a:rPr lang="ru-RU" altLang="ru-RU" sz="800" dirty="0">
                <a:ea typeface="Calibri" panose="020F0502020204030204" pitchFamily="34" charset="0"/>
                <a:cs typeface="Arial" panose="020B0604020202020204" pitchFamily="34" charset="0"/>
              </a:rPr>
              <a:t>Многоязычие, </a:t>
            </a:r>
            <a:r>
              <a:rPr lang="ru-RU" altLang="ru-RU" sz="800" dirty="0"/>
              <a:t>интеграция культурного, исторического наследия народов </a:t>
            </a:r>
            <a:r>
              <a:rPr lang="ru-RU" altLang="ru-RU" sz="800" dirty="0" smtClean="0"/>
              <a:t>в </a:t>
            </a:r>
            <a:r>
              <a:rPr lang="ru-RU" altLang="ru-RU" sz="800" dirty="0">
                <a:cs typeface="Calibri" panose="020F0502020204030204" pitchFamily="34" charset="0"/>
              </a:rPr>
              <a:t>образовательн</a:t>
            </a:r>
            <a:r>
              <a:rPr lang="ru-RU" altLang="ru-RU" sz="800" dirty="0"/>
              <a:t>ый процесс. </a:t>
            </a:r>
          </a:p>
          <a:p>
            <a:pPr>
              <a:lnSpc>
                <a:spcPct val="115000"/>
              </a:lnSpc>
              <a:spcBef>
                <a:spcPct val="0"/>
              </a:spcBef>
              <a:buSzPts val="1200"/>
              <a:buFontTx/>
              <a:buNone/>
            </a:pPr>
            <a:r>
              <a:rPr lang="ru-RU" altLang="ru-RU" sz="800" dirty="0">
                <a:solidFill>
                  <a:srgbClr val="000000"/>
                </a:solidFill>
              </a:rPr>
              <a:t>Ассоциированные школы ЮНЕСКО</a:t>
            </a:r>
            <a:r>
              <a:rPr lang="ru-RU" altLang="ru-RU" sz="800" dirty="0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4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ject 5"/>
          <p:cNvSpPr>
            <a:spLocks noGrp="1"/>
          </p:cNvSpPr>
          <p:nvPr>
            <p:ph type="title"/>
          </p:nvPr>
        </p:nvSpPr>
        <p:spPr>
          <a:xfrm>
            <a:off x="557213" y="196850"/>
            <a:ext cx="8435975" cy="317500"/>
          </a:xfrm>
        </p:spPr>
        <p:txBody>
          <a:bodyPr lIns="0" tIns="9501" rIns="0" bIns="0">
            <a:spAutoFit/>
          </a:bodyPr>
          <a:lstStyle/>
          <a:p>
            <a:pPr marL="7938">
              <a:spcBef>
                <a:spcPts val="75"/>
              </a:spcBef>
            </a:pPr>
            <a:r>
              <a:rPr lang="ru-RU" altLang="ru-RU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ОБЕСПЕЧЕНИЕ ТЕХНОЛОГИЧЕСКОГО  ЛИДЕРСТВА СТРАНЫ</a:t>
            </a:r>
          </a:p>
        </p:txBody>
      </p:sp>
      <p:sp>
        <p:nvSpPr>
          <p:cNvPr id="38915" name="object 6"/>
          <p:cNvSpPr txBox="1">
            <a:spLocks noChangeArrowheads="1"/>
          </p:cNvSpPr>
          <p:nvPr/>
        </p:nvSpPr>
        <p:spPr bwMode="auto">
          <a:xfrm>
            <a:off x="949324" y="2314893"/>
            <a:ext cx="70294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799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r>
              <a:rPr lang="ru-RU" altLang="ru-RU" sz="1200" dirty="0" smtClean="0">
                <a:latin typeface="+mn-lt"/>
                <a:cs typeface="Microsoft Sans Serif" panose="020B0604020202020204" pitchFamily="34" charset="0"/>
              </a:rPr>
              <a:t>Выявление, сопровождение и поддержка талантливых и одаренных детей</a:t>
            </a:r>
          </a:p>
        </p:txBody>
      </p:sp>
      <p:grpSp>
        <p:nvGrpSpPr>
          <p:cNvPr id="35844" name="object 11"/>
          <p:cNvGrpSpPr>
            <a:grpSpLocks/>
          </p:cNvGrpSpPr>
          <p:nvPr/>
        </p:nvGrpSpPr>
        <p:grpSpPr bwMode="auto">
          <a:xfrm>
            <a:off x="647117" y="678044"/>
            <a:ext cx="3367678" cy="696913"/>
            <a:chOff x="813815" y="1688592"/>
            <a:chExt cx="4954092" cy="1024255"/>
          </a:xfrm>
        </p:grpSpPr>
        <p:sp>
          <p:nvSpPr>
            <p:cNvPr id="35864" name="object 13"/>
            <p:cNvSpPr>
              <a:spLocks/>
            </p:cNvSpPr>
            <p:nvPr/>
          </p:nvSpPr>
          <p:spPr bwMode="auto">
            <a:xfrm>
              <a:off x="5429452" y="1956156"/>
              <a:ext cx="338455" cy="433070"/>
            </a:xfrm>
            <a:custGeom>
              <a:avLst/>
              <a:gdLst>
                <a:gd name="T0" fmla="*/ 169163 w 338454"/>
                <a:gd name="T1" fmla="*/ 0 h 433069"/>
                <a:gd name="T2" fmla="*/ 0 w 338454"/>
                <a:gd name="T3" fmla="*/ 0 h 433069"/>
                <a:gd name="T4" fmla="*/ 169163 w 338454"/>
                <a:gd name="T5" fmla="*/ 216407 h 433069"/>
                <a:gd name="T6" fmla="*/ 0 w 338454"/>
                <a:gd name="T7" fmla="*/ 432826 h 433069"/>
                <a:gd name="T8" fmla="*/ 169163 w 338454"/>
                <a:gd name="T9" fmla="*/ 432826 h 433069"/>
                <a:gd name="T10" fmla="*/ 338338 w 338454"/>
                <a:gd name="T11" fmla="*/ 216407 h 433069"/>
                <a:gd name="T12" fmla="*/ 169163 w 338454"/>
                <a:gd name="T13" fmla="*/ 0 h 4330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8454" h="433069">
                  <a:moveTo>
                    <a:pt x="169163" y="0"/>
                  </a:moveTo>
                  <a:lnTo>
                    <a:pt x="0" y="0"/>
                  </a:lnTo>
                  <a:lnTo>
                    <a:pt x="169163" y="216407"/>
                  </a:lnTo>
                  <a:lnTo>
                    <a:pt x="0" y="432815"/>
                  </a:lnTo>
                  <a:lnTo>
                    <a:pt x="169163" y="432815"/>
                  </a:lnTo>
                  <a:lnTo>
                    <a:pt x="338327" y="216407"/>
                  </a:lnTo>
                  <a:lnTo>
                    <a:pt x="16916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5865" name="object 14"/>
            <p:cNvSpPr>
              <a:spLocks/>
            </p:cNvSpPr>
            <p:nvPr/>
          </p:nvSpPr>
          <p:spPr bwMode="auto">
            <a:xfrm>
              <a:off x="813815" y="1688592"/>
              <a:ext cx="4436163" cy="1024255"/>
            </a:xfrm>
            <a:custGeom>
              <a:avLst/>
              <a:gdLst>
                <a:gd name="T0" fmla="*/ 0 w 2350135"/>
                <a:gd name="T1" fmla="*/ 57276 h 1024255"/>
                <a:gd name="T2" fmla="*/ 4500 w 2350135"/>
                <a:gd name="T3" fmla="*/ 34986 h 1024255"/>
                <a:gd name="T4" fmla="*/ 16775 w 2350135"/>
                <a:gd name="T5" fmla="*/ 16779 h 1024255"/>
                <a:gd name="T6" fmla="*/ 34981 w 2350135"/>
                <a:gd name="T7" fmla="*/ 4502 h 1024255"/>
                <a:gd name="T8" fmla="*/ 57277 w 2350135"/>
                <a:gd name="T9" fmla="*/ 0 h 1024255"/>
                <a:gd name="T10" fmla="*/ 2292731 w 2350135"/>
                <a:gd name="T11" fmla="*/ 0 h 1024255"/>
                <a:gd name="T12" fmla="*/ 2315021 w 2350135"/>
                <a:gd name="T13" fmla="*/ 4502 h 1024255"/>
                <a:gd name="T14" fmla="*/ 2333228 w 2350135"/>
                <a:gd name="T15" fmla="*/ 16779 h 1024255"/>
                <a:gd name="T16" fmla="*/ 2345505 w 2350135"/>
                <a:gd name="T17" fmla="*/ 34986 h 1024255"/>
                <a:gd name="T18" fmla="*/ 2350008 w 2350135"/>
                <a:gd name="T19" fmla="*/ 57276 h 1024255"/>
                <a:gd name="T20" fmla="*/ 2350008 w 2350135"/>
                <a:gd name="T21" fmla="*/ 966851 h 1024255"/>
                <a:gd name="T22" fmla="*/ 2345505 w 2350135"/>
                <a:gd name="T23" fmla="*/ 989141 h 1024255"/>
                <a:gd name="T24" fmla="*/ 2333228 w 2350135"/>
                <a:gd name="T25" fmla="*/ 1007348 h 1024255"/>
                <a:gd name="T26" fmla="*/ 2315021 w 2350135"/>
                <a:gd name="T27" fmla="*/ 1019625 h 1024255"/>
                <a:gd name="T28" fmla="*/ 2292731 w 2350135"/>
                <a:gd name="T29" fmla="*/ 1024127 h 1024255"/>
                <a:gd name="T30" fmla="*/ 57277 w 2350135"/>
                <a:gd name="T31" fmla="*/ 1024127 h 1024255"/>
                <a:gd name="T32" fmla="*/ 34981 w 2350135"/>
                <a:gd name="T33" fmla="*/ 1019625 h 1024255"/>
                <a:gd name="T34" fmla="*/ 16775 w 2350135"/>
                <a:gd name="T35" fmla="*/ 1007348 h 1024255"/>
                <a:gd name="T36" fmla="*/ 4500 w 2350135"/>
                <a:gd name="T37" fmla="*/ 989141 h 1024255"/>
                <a:gd name="T38" fmla="*/ 0 w 2350135"/>
                <a:gd name="T39" fmla="*/ 966851 h 1024255"/>
                <a:gd name="T40" fmla="*/ 0 w 2350135"/>
                <a:gd name="T41" fmla="*/ 57276 h 10242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50135" h="1024255">
                  <a:moveTo>
                    <a:pt x="0" y="57276"/>
                  </a:moveTo>
                  <a:lnTo>
                    <a:pt x="4500" y="34986"/>
                  </a:lnTo>
                  <a:lnTo>
                    <a:pt x="16775" y="16779"/>
                  </a:lnTo>
                  <a:lnTo>
                    <a:pt x="34981" y="4502"/>
                  </a:lnTo>
                  <a:lnTo>
                    <a:pt x="57277" y="0"/>
                  </a:lnTo>
                  <a:lnTo>
                    <a:pt x="2292731" y="0"/>
                  </a:lnTo>
                  <a:lnTo>
                    <a:pt x="2315021" y="4502"/>
                  </a:lnTo>
                  <a:lnTo>
                    <a:pt x="2333228" y="16779"/>
                  </a:lnTo>
                  <a:lnTo>
                    <a:pt x="2345505" y="34986"/>
                  </a:lnTo>
                  <a:lnTo>
                    <a:pt x="2350008" y="57276"/>
                  </a:lnTo>
                  <a:lnTo>
                    <a:pt x="2350008" y="966851"/>
                  </a:lnTo>
                  <a:lnTo>
                    <a:pt x="2345505" y="989141"/>
                  </a:lnTo>
                  <a:lnTo>
                    <a:pt x="2333228" y="1007348"/>
                  </a:lnTo>
                  <a:lnTo>
                    <a:pt x="2315021" y="1019625"/>
                  </a:lnTo>
                  <a:lnTo>
                    <a:pt x="2292731" y="1024127"/>
                  </a:lnTo>
                  <a:lnTo>
                    <a:pt x="57277" y="1024127"/>
                  </a:lnTo>
                  <a:lnTo>
                    <a:pt x="34981" y="1019625"/>
                  </a:lnTo>
                  <a:lnTo>
                    <a:pt x="16775" y="1007348"/>
                  </a:lnTo>
                  <a:lnTo>
                    <a:pt x="4500" y="989141"/>
                  </a:lnTo>
                  <a:lnTo>
                    <a:pt x="0" y="966851"/>
                  </a:lnTo>
                  <a:lnTo>
                    <a:pt x="0" y="57276"/>
                  </a:lnTo>
                  <a:close/>
                </a:path>
              </a:pathLst>
            </a:custGeom>
            <a:noFill/>
            <a:ln w="18288">
              <a:solidFill>
                <a:srgbClr val="30356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5845" name="object 15"/>
          <p:cNvSpPr txBox="1">
            <a:spLocks noChangeArrowheads="1"/>
          </p:cNvSpPr>
          <p:nvPr/>
        </p:nvSpPr>
        <p:spPr bwMode="auto">
          <a:xfrm>
            <a:off x="7226300" y="704850"/>
            <a:ext cx="14097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774" rIns="0" bIns="0">
            <a:spAutoFit/>
          </a:bodyPr>
          <a:lstStyle>
            <a:lvl1pPr marL="7938" indent="-15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3"/>
              </a:spcBef>
              <a:buFontTx/>
              <a:buNone/>
            </a:pPr>
            <a:r>
              <a:rPr lang="ru-RU" altLang="ru-RU" sz="13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Достижение  технологического  суверенитета</a:t>
            </a:r>
          </a:p>
        </p:txBody>
      </p:sp>
      <p:sp>
        <p:nvSpPr>
          <p:cNvPr id="35846" name="object 16"/>
          <p:cNvSpPr>
            <a:spLocks/>
          </p:cNvSpPr>
          <p:nvPr/>
        </p:nvSpPr>
        <p:spPr bwMode="auto">
          <a:xfrm>
            <a:off x="4136797" y="668338"/>
            <a:ext cx="2602825" cy="696912"/>
          </a:xfrm>
          <a:custGeom>
            <a:avLst/>
            <a:gdLst>
              <a:gd name="T0" fmla="*/ 0 w 4197350"/>
              <a:gd name="T1" fmla="*/ 271 h 1024255"/>
              <a:gd name="T2" fmla="*/ 23 w 4197350"/>
              <a:gd name="T3" fmla="*/ 166 h 1024255"/>
              <a:gd name="T4" fmla="*/ 86 w 4197350"/>
              <a:gd name="T5" fmla="*/ 79 h 1024255"/>
              <a:gd name="T6" fmla="*/ 178 w 4197350"/>
              <a:gd name="T7" fmla="*/ 21 h 1024255"/>
              <a:gd name="T8" fmla="*/ 293 w 4197350"/>
              <a:gd name="T9" fmla="*/ 0 h 1024255"/>
              <a:gd name="T10" fmla="*/ 65022 w 4197350"/>
              <a:gd name="T11" fmla="*/ 0 h 1024255"/>
              <a:gd name="T12" fmla="*/ 65135 w 4197350"/>
              <a:gd name="T13" fmla="*/ 21 h 1024255"/>
              <a:gd name="T14" fmla="*/ 65229 w 4197350"/>
              <a:gd name="T15" fmla="*/ 79 h 1024255"/>
              <a:gd name="T16" fmla="*/ 65291 w 4197350"/>
              <a:gd name="T17" fmla="*/ 166 h 1024255"/>
              <a:gd name="T18" fmla="*/ 65314 w 4197350"/>
              <a:gd name="T19" fmla="*/ 271 h 1024255"/>
              <a:gd name="T20" fmla="*/ 65314 w 4197350"/>
              <a:gd name="T21" fmla="*/ 14547 h 1024255"/>
              <a:gd name="T22" fmla="*/ 65291 w 4197350"/>
              <a:gd name="T23" fmla="*/ 14653 h 1024255"/>
              <a:gd name="T24" fmla="*/ 65229 w 4197350"/>
              <a:gd name="T25" fmla="*/ 14740 h 1024255"/>
              <a:gd name="T26" fmla="*/ 65135 w 4197350"/>
              <a:gd name="T27" fmla="*/ 14798 h 1024255"/>
              <a:gd name="T28" fmla="*/ 65022 w 4197350"/>
              <a:gd name="T29" fmla="*/ 14819 h 1024255"/>
              <a:gd name="T30" fmla="*/ 293 w 4197350"/>
              <a:gd name="T31" fmla="*/ 14819 h 1024255"/>
              <a:gd name="T32" fmla="*/ 178 w 4197350"/>
              <a:gd name="T33" fmla="*/ 14798 h 1024255"/>
              <a:gd name="T34" fmla="*/ 86 w 4197350"/>
              <a:gd name="T35" fmla="*/ 14740 h 1024255"/>
              <a:gd name="T36" fmla="*/ 23 w 4197350"/>
              <a:gd name="T37" fmla="*/ 14653 h 1024255"/>
              <a:gd name="T38" fmla="*/ 0 w 4197350"/>
              <a:gd name="T39" fmla="*/ 14547 h 1024255"/>
              <a:gd name="T40" fmla="*/ 0 w 4197350"/>
              <a:gd name="T41" fmla="*/ 271 h 102425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197350" h="1024255">
                <a:moveTo>
                  <a:pt x="0" y="18796"/>
                </a:moveTo>
                <a:lnTo>
                  <a:pt x="1472" y="11465"/>
                </a:lnTo>
                <a:lnTo>
                  <a:pt x="5492" y="5492"/>
                </a:lnTo>
                <a:lnTo>
                  <a:pt x="11465" y="1472"/>
                </a:lnTo>
                <a:lnTo>
                  <a:pt x="18796" y="0"/>
                </a:lnTo>
                <a:lnTo>
                  <a:pt x="4178300" y="0"/>
                </a:lnTo>
                <a:lnTo>
                  <a:pt x="4185630" y="1472"/>
                </a:lnTo>
                <a:lnTo>
                  <a:pt x="4191603" y="5492"/>
                </a:lnTo>
                <a:lnTo>
                  <a:pt x="4195623" y="11465"/>
                </a:lnTo>
                <a:lnTo>
                  <a:pt x="4197096" y="18796"/>
                </a:lnTo>
                <a:lnTo>
                  <a:pt x="4197096" y="1005332"/>
                </a:lnTo>
                <a:lnTo>
                  <a:pt x="4195623" y="1012662"/>
                </a:lnTo>
                <a:lnTo>
                  <a:pt x="4191603" y="1018635"/>
                </a:lnTo>
                <a:lnTo>
                  <a:pt x="4185630" y="1022655"/>
                </a:lnTo>
                <a:lnTo>
                  <a:pt x="4178300" y="1024127"/>
                </a:lnTo>
                <a:lnTo>
                  <a:pt x="18796" y="1024127"/>
                </a:lnTo>
                <a:lnTo>
                  <a:pt x="11465" y="1022655"/>
                </a:lnTo>
                <a:lnTo>
                  <a:pt x="5492" y="1018635"/>
                </a:lnTo>
                <a:lnTo>
                  <a:pt x="1472" y="1012662"/>
                </a:lnTo>
                <a:lnTo>
                  <a:pt x="0" y="1005332"/>
                </a:lnTo>
                <a:lnTo>
                  <a:pt x="0" y="18796"/>
                </a:lnTo>
                <a:close/>
              </a:path>
            </a:pathLst>
          </a:custGeom>
          <a:noFill/>
          <a:ln w="18288">
            <a:solidFill>
              <a:srgbClr val="3035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47" name="object 17"/>
          <p:cNvSpPr txBox="1">
            <a:spLocks noChangeArrowheads="1"/>
          </p:cNvSpPr>
          <p:nvPr/>
        </p:nvSpPr>
        <p:spPr bwMode="auto">
          <a:xfrm>
            <a:off x="663574" y="719137"/>
            <a:ext cx="2900314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774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3"/>
              </a:spcBef>
              <a:buFontTx/>
              <a:buNone/>
            </a:pPr>
            <a:r>
              <a:rPr lang="ru-RU" altLang="ru-RU" sz="13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Развитие системы общего образования и </a:t>
            </a:r>
            <a:r>
              <a:rPr lang="ru-RU" altLang="ru-RU" sz="1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пересмотр подходов </a:t>
            </a:r>
            <a:r>
              <a:rPr lang="ru-RU" altLang="ru-RU" sz="13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 системе </a:t>
            </a:r>
            <a:r>
              <a:rPr lang="ru-RU" altLang="ru-RU" sz="1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профориентации</a:t>
            </a:r>
            <a:endParaRPr lang="ru-RU" altLang="ru-RU" sz="13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5848" name="object 18"/>
          <p:cNvSpPr>
            <a:spLocks/>
          </p:cNvSpPr>
          <p:nvPr/>
        </p:nvSpPr>
        <p:spPr bwMode="auto">
          <a:xfrm>
            <a:off x="7164287" y="669925"/>
            <a:ext cx="1589187" cy="696913"/>
          </a:xfrm>
          <a:custGeom>
            <a:avLst/>
            <a:gdLst>
              <a:gd name="T0" fmla="*/ 0 w 4014470"/>
              <a:gd name="T1" fmla="*/ 551 h 1024255"/>
              <a:gd name="T2" fmla="*/ 43 w 4014470"/>
              <a:gd name="T3" fmla="*/ 337 h 1024255"/>
              <a:gd name="T4" fmla="*/ 160 w 4014470"/>
              <a:gd name="T5" fmla="*/ 161 h 1024255"/>
              <a:gd name="T6" fmla="*/ 333 w 4014470"/>
              <a:gd name="T7" fmla="*/ 43 h 1024255"/>
              <a:gd name="T8" fmla="*/ 546 w 4014470"/>
              <a:gd name="T9" fmla="*/ 0 h 1024255"/>
              <a:gd name="T10" fmla="*/ 56942 w 4014470"/>
              <a:gd name="T11" fmla="*/ 0 h 1024255"/>
              <a:gd name="T12" fmla="*/ 57155 w 4014470"/>
              <a:gd name="T13" fmla="*/ 43 h 1024255"/>
              <a:gd name="T14" fmla="*/ 57328 w 4014470"/>
              <a:gd name="T15" fmla="*/ 161 h 1024255"/>
              <a:gd name="T16" fmla="*/ 57445 w 4014470"/>
              <a:gd name="T17" fmla="*/ 337 h 1024255"/>
              <a:gd name="T18" fmla="*/ 57488 w 4014470"/>
              <a:gd name="T19" fmla="*/ 551 h 1024255"/>
              <a:gd name="T20" fmla="*/ 57488 w 4014470"/>
              <a:gd name="T21" fmla="*/ 14268 h 1024255"/>
              <a:gd name="T22" fmla="*/ 57445 w 4014470"/>
              <a:gd name="T23" fmla="*/ 14483 h 1024255"/>
              <a:gd name="T24" fmla="*/ 57328 w 4014470"/>
              <a:gd name="T25" fmla="*/ 14657 h 1024255"/>
              <a:gd name="T26" fmla="*/ 57155 w 4014470"/>
              <a:gd name="T27" fmla="*/ 14776 h 1024255"/>
              <a:gd name="T28" fmla="*/ 56942 w 4014470"/>
              <a:gd name="T29" fmla="*/ 14819 h 1024255"/>
              <a:gd name="T30" fmla="*/ 546 w 4014470"/>
              <a:gd name="T31" fmla="*/ 14819 h 1024255"/>
              <a:gd name="T32" fmla="*/ 333 w 4014470"/>
              <a:gd name="T33" fmla="*/ 14776 h 1024255"/>
              <a:gd name="T34" fmla="*/ 160 w 4014470"/>
              <a:gd name="T35" fmla="*/ 14657 h 1024255"/>
              <a:gd name="T36" fmla="*/ 43 w 4014470"/>
              <a:gd name="T37" fmla="*/ 14483 h 1024255"/>
              <a:gd name="T38" fmla="*/ 0 w 4014470"/>
              <a:gd name="T39" fmla="*/ 14268 h 1024255"/>
              <a:gd name="T40" fmla="*/ 0 w 4014470"/>
              <a:gd name="T41" fmla="*/ 551 h 102425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14470" h="1024255">
                <a:moveTo>
                  <a:pt x="0" y="38100"/>
                </a:moveTo>
                <a:lnTo>
                  <a:pt x="2988" y="23252"/>
                </a:lnTo>
                <a:lnTo>
                  <a:pt x="11144" y="11144"/>
                </a:lnTo>
                <a:lnTo>
                  <a:pt x="23252" y="2988"/>
                </a:lnTo>
                <a:lnTo>
                  <a:pt x="38100" y="0"/>
                </a:lnTo>
                <a:lnTo>
                  <a:pt x="3976116" y="0"/>
                </a:lnTo>
                <a:lnTo>
                  <a:pt x="3990963" y="2988"/>
                </a:lnTo>
                <a:lnTo>
                  <a:pt x="4003071" y="11144"/>
                </a:lnTo>
                <a:lnTo>
                  <a:pt x="4011227" y="23252"/>
                </a:lnTo>
                <a:lnTo>
                  <a:pt x="4014216" y="38100"/>
                </a:lnTo>
                <a:lnTo>
                  <a:pt x="4014216" y="986027"/>
                </a:lnTo>
                <a:lnTo>
                  <a:pt x="4011227" y="1000875"/>
                </a:lnTo>
                <a:lnTo>
                  <a:pt x="4003071" y="1012983"/>
                </a:lnTo>
                <a:lnTo>
                  <a:pt x="3990963" y="1021139"/>
                </a:lnTo>
                <a:lnTo>
                  <a:pt x="3976116" y="1024127"/>
                </a:lnTo>
                <a:lnTo>
                  <a:pt x="38100" y="1024127"/>
                </a:lnTo>
                <a:lnTo>
                  <a:pt x="23252" y="1021139"/>
                </a:lnTo>
                <a:lnTo>
                  <a:pt x="11144" y="1012983"/>
                </a:lnTo>
                <a:lnTo>
                  <a:pt x="2988" y="1000875"/>
                </a:lnTo>
                <a:lnTo>
                  <a:pt x="0" y="986027"/>
                </a:lnTo>
                <a:lnTo>
                  <a:pt x="0" y="38100"/>
                </a:lnTo>
                <a:close/>
              </a:path>
            </a:pathLst>
          </a:custGeom>
          <a:noFill/>
          <a:ln w="18288">
            <a:solidFill>
              <a:srgbClr val="30356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49" name="object 19"/>
          <p:cNvSpPr txBox="1">
            <a:spLocks noChangeArrowheads="1"/>
          </p:cNvSpPr>
          <p:nvPr/>
        </p:nvSpPr>
        <p:spPr bwMode="auto">
          <a:xfrm>
            <a:off x="4136798" y="718193"/>
            <a:ext cx="2540000" cy="60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774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3"/>
              </a:spcBef>
              <a:buFontTx/>
              <a:buNone/>
            </a:pPr>
            <a:r>
              <a:rPr lang="ru-RU" altLang="ru-RU" sz="130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Обеспечение </a:t>
            </a:r>
            <a:r>
              <a:rPr lang="ru-RU" altLang="ru-RU" sz="13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экономики  </a:t>
            </a:r>
            <a:r>
              <a:rPr lang="ru-RU" altLang="ru-RU" sz="13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эффективными инструментами  поддержки</a:t>
            </a:r>
          </a:p>
        </p:txBody>
      </p:sp>
      <p:grpSp>
        <p:nvGrpSpPr>
          <p:cNvPr id="35850" name="object 20"/>
          <p:cNvGrpSpPr>
            <a:grpSpLocks/>
          </p:cNvGrpSpPr>
          <p:nvPr/>
        </p:nvGrpSpPr>
        <p:grpSpPr bwMode="auto">
          <a:xfrm>
            <a:off x="6332853" y="673100"/>
            <a:ext cx="1201737" cy="1266825"/>
            <a:chOff x="7534656" y="1706880"/>
            <a:chExt cx="1766188" cy="1860930"/>
          </a:xfrm>
        </p:grpSpPr>
        <p:pic>
          <p:nvPicPr>
            <p:cNvPr id="35862" name="object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4656" y="1706880"/>
              <a:ext cx="1766188" cy="186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3" name="object 22"/>
            <p:cNvSpPr>
              <a:spLocks/>
            </p:cNvSpPr>
            <p:nvPr/>
          </p:nvSpPr>
          <p:spPr bwMode="auto">
            <a:xfrm>
              <a:off x="8275319" y="1984248"/>
              <a:ext cx="338456" cy="433070"/>
            </a:xfrm>
            <a:custGeom>
              <a:avLst/>
              <a:gdLst>
                <a:gd name="T0" fmla="*/ 169174 w 338454"/>
                <a:gd name="T1" fmla="*/ 0 h 433069"/>
                <a:gd name="T2" fmla="*/ 0 w 338454"/>
                <a:gd name="T3" fmla="*/ 0 h 433069"/>
                <a:gd name="T4" fmla="*/ 169174 w 338454"/>
                <a:gd name="T5" fmla="*/ 216407 h 433069"/>
                <a:gd name="T6" fmla="*/ 0 w 338454"/>
                <a:gd name="T7" fmla="*/ 432826 h 433069"/>
                <a:gd name="T8" fmla="*/ 169174 w 338454"/>
                <a:gd name="T9" fmla="*/ 432826 h 433069"/>
                <a:gd name="T10" fmla="*/ 338349 w 338454"/>
                <a:gd name="T11" fmla="*/ 216407 h 433069"/>
                <a:gd name="T12" fmla="*/ 169174 w 338454"/>
                <a:gd name="T13" fmla="*/ 0 h 4330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8454" h="433069">
                  <a:moveTo>
                    <a:pt x="169163" y="0"/>
                  </a:moveTo>
                  <a:lnTo>
                    <a:pt x="0" y="0"/>
                  </a:lnTo>
                  <a:lnTo>
                    <a:pt x="169163" y="216407"/>
                  </a:lnTo>
                  <a:lnTo>
                    <a:pt x="0" y="432815"/>
                  </a:lnTo>
                  <a:lnTo>
                    <a:pt x="169163" y="432815"/>
                  </a:lnTo>
                  <a:lnTo>
                    <a:pt x="338327" y="216407"/>
                  </a:lnTo>
                  <a:lnTo>
                    <a:pt x="16916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49324" y="1867572"/>
            <a:ext cx="3737795" cy="285750"/>
          </a:xfrm>
          <a:prstGeom prst="rect">
            <a:avLst/>
          </a:prstGeom>
        </p:spPr>
        <p:txBody>
          <a:bodyPr wrap="square" lIns="0" tIns="8637" rIns="0" bIns="0">
            <a:spAutoFit/>
          </a:bodyPr>
          <a:lstStyle/>
          <a:p>
            <a:pPr marL="8637">
              <a:spcBef>
                <a:spcPts val="68"/>
              </a:spcBef>
              <a:defRPr/>
            </a:pPr>
            <a:r>
              <a:rPr b="1" spc="-7" dirty="0">
                <a:solidFill>
                  <a:srgbClr val="002060"/>
                </a:solidFill>
                <a:latin typeface="Arial"/>
                <a:cs typeface="Arial"/>
              </a:rPr>
              <a:t>КЛЮЧЕВЫЕ</a:t>
            </a:r>
            <a:r>
              <a:rPr b="1" spc="-3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b="1" spc="-24" dirty="0">
                <a:solidFill>
                  <a:srgbClr val="002060"/>
                </a:solidFill>
                <a:latin typeface="Arial"/>
                <a:cs typeface="Arial"/>
              </a:rPr>
              <a:t>НАПРАВЛЕНИЯ:</a:t>
            </a:r>
            <a:endParaRPr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3574" y="2210130"/>
            <a:ext cx="285750" cy="1934890"/>
          </a:xfrm>
          <a:prstGeom prst="rect">
            <a:avLst/>
          </a:prstGeom>
        </p:spPr>
        <p:txBody>
          <a:bodyPr lIns="0" tIns="8637" rIns="0" bIns="0">
            <a:spAutoFit/>
          </a:bodyPr>
          <a:lstStyle/>
          <a:p>
            <a:pPr marL="18570">
              <a:spcBef>
                <a:spcPts val="68"/>
              </a:spcBef>
              <a:defRPr/>
            </a:pPr>
            <a:r>
              <a:rPr sz="2000" b="1" dirty="0" smtClean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8570">
              <a:spcBef>
                <a:spcPts val="68"/>
              </a:spcBef>
              <a:defRPr/>
            </a:pPr>
            <a:endParaRPr sz="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8637">
              <a:spcBef>
                <a:spcPts val="194"/>
              </a:spcBef>
              <a:defRPr/>
            </a:pPr>
            <a:r>
              <a:rPr sz="2000" b="1" dirty="0" smtClean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637">
              <a:spcBef>
                <a:spcPts val="194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8637">
              <a:spcBef>
                <a:spcPts val="194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8637">
              <a:spcBef>
                <a:spcPts val="194"/>
              </a:spcBef>
              <a:defRPr/>
            </a:pPr>
            <a:endParaRPr lang="ru-RU" sz="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8637">
              <a:spcBef>
                <a:spcPts val="194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/>
                <a:cs typeface="Arial"/>
              </a:rPr>
              <a:t>4</a:t>
            </a:r>
            <a:endParaRPr sz="20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8927" name="object 25"/>
          <p:cNvSpPr txBox="1">
            <a:spLocks noChangeArrowheads="1"/>
          </p:cNvSpPr>
          <p:nvPr/>
        </p:nvSpPr>
        <p:spPr bwMode="auto">
          <a:xfrm>
            <a:off x="927100" y="2630938"/>
            <a:ext cx="79089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799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r>
              <a:rPr lang="ru-RU" altLang="ru-RU" sz="1200" dirty="0" smtClean="0">
                <a:latin typeface="+mn-lt"/>
                <a:cs typeface="Microsoft Sans Serif" panose="020B0604020202020204" pitchFamily="34" charset="0"/>
              </a:rPr>
              <a:t>Создание единой системы </a:t>
            </a:r>
            <a:r>
              <a:rPr lang="ru-RU" altLang="ru-RU" sz="1200" dirty="0" err="1" smtClean="0">
                <a:latin typeface="+mn-lt"/>
                <a:cs typeface="Microsoft Sans Serif" panose="020B0604020202020204" pitchFamily="34" charset="0"/>
              </a:rPr>
              <a:t>предпрофильной</a:t>
            </a:r>
            <a:r>
              <a:rPr lang="ru-RU" altLang="ru-RU" sz="1200" dirty="0" smtClean="0">
                <a:latin typeface="+mn-lt"/>
                <a:cs typeface="Microsoft Sans Serif" panose="020B0604020202020204" pitchFamily="34" charset="0"/>
              </a:rPr>
              <a:t> подготовки и профильного обучения обучающихся, направленной  на формирование у школьников инженерного мышления, развития  интереса к профессиям инженерно-технического профиля и подготовку инженерных кадров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8716963" y="4791075"/>
            <a:ext cx="119062" cy="4238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5912">
              <a:lnSpc>
                <a:spcPts val="1115"/>
              </a:lnSpc>
              <a:defRPr/>
            </a:pPr>
            <a:fld id="{35E30460-95C2-4151-A592-331E58AAA307}" type="slidenum">
              <a:rPr sz="952" spc="-3" dirty="0">
                <a:solidFill>
                  <a:srgbClr val="BEBEBE"/>
                </a:solidFill>
                <a:latin typeface="Microsoft Sans Serif"/>
                <a:cs typeface="Microsoft Sans Serif"/>
              </a:rPr>
              <a:pPr marL="25912">
                <a:lnSpc>
                  <a:spcPts val="1115"/>
                </a:lnSpc>
                <a:defRPr/>
              </a:pPr>
              <a:t>39</a:t>
            </a:fld>
            <a:endParaRPr sz="952">
              <a:latin typeface="Microsoft Sans Serif"/>
              <a:cs typeface="Microsoft Sans Serif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6775" y="3271831"/>
            <a:ext cx="79756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sz="1200" dirty="0">
                <a:latin typeface="+mn-lt"/>
                <a:cs typeface="Arial" panose="020B0604020202020204" pitchFamily="34" charset="0"/>
              </a:rPr>
              <a:t>Дальнейший переход на реализацию ОП в соответствии с требованиями ФГОС, в </a:t>
            </a:r>
            <a:r>
              <a:rPr lang="ru-RU" altLang="ru-RU" sz="1200" dirty="0" err="1">
                <a:latin typeface="+mn-lt"/>
                <a:cs typeface="Arial" panose="020B0604020202020204" pitchFamily="34" charset="0"/>
              </a:rPr>
              <a:t>т.ч</a:t>
            </a:r>
            <a:r>
              <a:rPr lang="ru-RU" altLang="ru-RU" sz="1200" dirty="0">
                <a:latin typeface="+mn-lt"/>
                <a:cs typeface="Arial" panose="020B0604020202020204" pitchFamily="34" charset="0"/>
              </a:rPr>
              <a:t>. методическое сопровождение процесса внедрения программ углублённого уровня </a:t>
            </a:r>
            <a:r>
              <a:rPr lang="ru-RU" altLang="ru-RU" sz="1200" dirty="0">
                <a:latin typeface="+mn-lt"/>
                <a:cs typeface="Microsoft Sans Serif" panose="020B0604020202020204" pitchFamily="34" charset="0"/>
              </a:rPr>
              <a:t>в основной школе в 7-9 классах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16463" y="1503363"/>
            <a:ext cx="4046537" cy="596900"/>
          </a:xfrm>
          <a:prstGeom prst="roundRect">
            <a:avLst/>
          </a:prstGeom>
          <a:solidFill>
            <a:srgbClr val="008000"/>
          </a:solidFill>
          <a:ln>
            <a:solidFill>
              <a:srgbClr val="234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63"/>
              </a:spcBef>
              <a:defRPr/>
            </a:pPr>
            <a:r>
              <a:rPr lang="ru-RU" altLang="ru-RU" sz="1400" b="1" dirty="0">
                <a:solidFill>
                  <a:srgbClr val="FFFFFF"/>
                </a:solidFill>
                <a:cs typeface="Microsoft Sans Serif" panose="020B0604020202020204" pitchFamily="34" charset="0"/>
              </a:rPr>
              <a:t>ЗЭ ВСОШ за </a:t>
            </a:r>
            <a:r>
              <a:rPr lang="ru-RU" altLang="ru-RU" sz="1400" b="1" dirty="0">
                <a:solidFill>
                  <a:srgbClr val="FFFFFF"/>
                </a:solidFill>
                <a:cs typeface="Arial" panose="020B0604020202020204" pitchFamily="34" charset="0"/>
              </a:rPr>
              <a:t>5 </a:t>
            </a:r>
            <a:r>
              <a:rPr lang="ru-RU" altLang="ru-RU" sz="1400" b="1" dirty="0">
                <a:solidFill>
                  <a:srgbClr val="FFFFFF"/>
                </a:solidFill>
                <a:cs typeface="Microsoft Sans Serif" panose="020B0604020202020204" pitchFamily="34" charset="0"/>
              </a:rPr>
              <a:t>лет:  </a:t>
            </a:r>
            <a:r>
              <a:rPr lang="ru-RU" altLang="ru-RU" sz="1400" b="1" dirty="0" smtClean="0">
                <a:solidFill>
                  <a:srgbClr val="FFFFFF"/>
                </a:solidFill>
                <a:cs typeface="Microsoft Sans Serif" panose="020B0604020202020204" pitchFamily="34" charset="0"/>
              </a:rPr>
              <a:t>3 место по результативности среди субъектов РФ</a:t>
            </a:r>
            <a:endParaRPr lang="ru-RU" altLang="ru-RU" sz="1400" b="1" dirty="0">
              <a:solidFill>
                <a:srgbClr val="FFFFFF"/>
              </a:solidFill>
              <a:cs typeface="Microsoft Sans Serif" panose="020B0604020202020204" pitchFamily="34" charset="0"/>
            </a:endParaRPr>
          </a:p>
        </p:txBody>
      </p:sp>
      <p:sp>
        <p:nvSpPr>
          <p:cNvPr id="31" name="object 6"/>
          <p:cNvSpPr txBox="1">
            <a:spLocks noChangeArrowheads="1"/>
          </p:cNvSpPr>
          <p:nvPr/>
        </p:nvSpPr>
        <p:spPr bwMode="auto">
          <a:xfrm>
            <a:off x="952883" y="3883963"/>
            <a:ext cx="8059738" cy="19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799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r>
              <a:rPr lang="ru-RU" altLang="ru-RU" sz="1200" dirty="0" smtClean="0">
                <a:latin typeface="+mn-lt"/>
                <a:cs typeface="Microsoft Sans Serif" panose="020B0604020202020204" pitchFamily="34" charset="0"/>
              </a:rPr>
              <a:t>Повышение квалификации педагогических работников, в </a:t>
            </a:r>
            <a:r>
              <a:rPr lang="ru-RU" altLang="ru-RU" sz="1200" dirty="0" err="1" smtClean="0">
                <a:latin typeface="+mn-lt"/>
                <a:cs typeface="Microsoft Sans Serif" panose="020B0604020202020204" pitchFamily="34" charset="0"/>
              </a:rPr>
              <a:t>т.ч</a:t>
            </a:r>
            <a:r>
              <a:rPr lang="ru-RU" altLang="ru-RU" sz="1200" dirty="0" smtClean="0">
                <a:latin typeface="+mn-lt"/>
                <a:cs typeface="Microsoft Sans Serif" panose="020B0604020202020204" pitchFamily="34" charset="0"/>
              </a:rPr>
              <a:t>. по направлению профориентации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3203" y="4192827"/>
            <a:ext cx="8249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"/>
              </a:spcBef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Механизм </a:t>
            </a:r>
            <a:r>
              <a:rPr lang="ru-RU" alt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контроля </a:t>
            </a:r>
            <a:r>
              <a:rPr lang="ru-RU" altLang="ru-RU" sz="1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– Протокол </a:t>
            </a:r>
            <a:r>
              <a:rPr lang="ru-RU" alt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намерений </a:t>
            </a:r>
            <a:r>
              <a:rPr lang="ru-RU" sz="1200" dirty="0"/>
              <a:t>по достижению целевых показателей, характеризующих развитие муниципальной системы общего образования на период до 2030 </a:t>
            </a:r>
            <a:r>
              <a:rPr lang="ru-RU" sz="1200" dirty="0" smtClean="0"/>
              <a:t>года</a:t>
            </a:r>
            <a:r>
              <a:rPr lang="en-US" sz="1200" dirty="0" smtClean="0"/>
              <a:t> (в </a:t>
            </a:r>
            <a:r>
              <a:rPr lang="en-US" sz="1200" dirty="0" err="1" smtClean="0"/>
              <a:t>т.ч</a:t>
            </a:r>
            <a:r>
              <a:rPr lang="en-US" sz="1200" dirty="0" smtClean="0"/>
              <a:t>. </a:t>
            </a:r>
            <a:r>
              <a:rPr lang="ru-RU" altLang="ru-RU" sz="1200" dirty="0" err="1" smtClean="0">
                <a:cs typeface="Times New Roman" panose="02020603050405020304" pitchFamily="18" charset="0"/>
              </a:rPr>
              <a:t>выполнени</a:t>
            </a:r>
            <a:r>
              <a:rPr lang="en-US" altLang="ru-RU" sz="1200" dirty="0" smtClean="0">
                <a:cs typeface="Times New Roman" panose="02020603050405020304" pitchFamily="18" charset="0"/>
              </a:rPr>
              <a:t>е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cs typeface="Times New Roman" panose="02020603050405020304" pitchFamily="18" charset="0"/>
              </a:rPr>
              <a:t>мероприятий </a:t>
            </a:r>
            <a:r>
              <a:rPr lang="ru-RU" altLang="ru-RU" sz="1200" dirty="0" err="1">
                <a:cs typeface="Times New Roman" panose="02020603050405020304" pitchFamily="18" charset="0"/>
              </a:rPr>
              <a:t>профориентационного</a:t>
            </a:r>
            <a:r>
              <a:rPr lang="ru-RU" altLang="ru-RU" sz="1200" dirty="0">
                <a:cs typeface="Times New Roman" panose="02020603050405020304" pitchFamily="18" charset="0"/>
              </a:rPr>
              <a:t> минимума на уровне муниципальных органов управления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образования</a:t>
            </a:r>
            <a:r>
              <a:rPr lang="en-US" altLang="ru-RU" sz="1200" dirty="0" smtClean="0">
                <a:cs typeface="Times New Roman" panose="02020603050405020304" pitchFamily="18" charset="0"/>
              </a:rPr>
              <a:t>)</a:t>
            </a:r>
            <a:endParaRPr lang="ru-RU" sz="12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7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275608"/>
            <a:ext cx="8604448" cy="584739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49">
              <a:defRPr/>
            </a:pPr>
            <a:r>
              <a:rPr lang="ru-RU" sz="32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236296" y="195662"/>
            <a:ext cx="1665089" cy="524288"/>
            <a:chOff x="9859986" y="137643"/>
            <a:chExt cx="2220118" cy="6990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92253" y="100885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системы технологического и естественно-научного образования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апреле 2024 года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1205" y="1008963"/>
            <a:ext cx="54972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Всероссийская научно-практическая конференция «Стратегии и тенденции развития естественно-научного образования в условиях технологического суверенитета современной России»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18.04.2024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в КНИТУ-КХТИ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1272" y="2373471"/>
            <a:ext cx="50405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ХIII открытый семинар учителей математики по обмену лучшими практиками развития математического образования </a:t>
            </a:r>
            <a:r>
              <a:rPr lang="ru-RU" sz="1400" dirty="0"/>
              <a:t>на базе площадок КФУ, Лицея № 131 </a:t>
            </a:r>
            <a:r>
              <a:rPr lang="ru-RU" sz="1400" dirty="0" err="1" smtClean="0"/>
              <a:t>Вахитовского</a:t>
            </a:r>
            <a:r>
              <a:rPr lang="ru-RU" sz="1400" dirty="0" smtClean="0"/>
              <a:t> района г</a:t>
            </a:r>
            <a:r>
              <a:rPr lang="ru-RU" sz="1400" dirty="0"/>
              <a:t>. Казани и СУНЦ Инженерный лицей-интернат КНИТУ-КАИ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54454" y="3942911"/>
            <a:ext cx="60940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Республиканский семинар учителей географии «Оценивание предметных результатов по географии в условиях реализации федеральных государственных образовательных стандартов» на базе гимназии №179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Ново-Савиновского района г.Казани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tatarstan.ru/file/news/28_n2303802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34" y="2216819"/>
            <a:ext cx="2726929" cy="15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atarstan.ru/file/photoreport3/print_9546479_71095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6559"/>
            <a:ext cx="2135589" cy="142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0" b="6602"/>
          <a:stretch/>
        </p:blipFill>
        <p:spPr>
          <a:xfrm>
            <a:off x="827584" y="3593153"/>
            <a:ext cx="1664063" cy="13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ject 5"/>
          <p:cNvSpPr>
            <a:spLocks noGrp="1"/>
          </p:cNvSpPr>
          <p:nvPr>
            <p:ph type="title"/>
          </p:nvPr>
        </p:nvSpPr>
        <p:spPr>
          <a:xfrm>
            <a:off x="630236" y="132242"/>
            <a:ext cx="5597947" cy="378926"/>
          </a:xfrm>
        </p:spPr>
        <p:txBody>
          <a:bodyPr wrap="square" lIns="0" tIns="9501" rIns="0" bIns="0">
            <a:spAutoFit/>
          </a:bodyPr>
          <a:lstStyle/>
          <a:p>
            <a:pPr marL="7938" algn="l">
              <a:spcBef>
                <a:spcPts val="75"/>
              </a:spcBef>
            </a:pPr>
            <a:r>
              <a:rPr lang="ru-RU" altLang="ru-RU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Окончание 2023-2024 учебного года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188021" y="126973"/>
            <a:ext cx="1665089" cy="524288"/>
            <a:chOff x="9859986" y="137643"/>
            <a:chExt cx="2220118" cy="69905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0944" t="10101" r="28738" b="17800"/>
          <a:stretch/>
        </p:blipFill>
        <p:spPr>
          <a:xfrm>
            <a:off x="5796136" y="771550"/>
            <a:ext cx="3176041" cy="43117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2" name="object 25"/>
          <p:cNvSpPr txBox="1">
            <a:spLocks noChangeArrowheads="1"/>
          </p:cNvSpPr>
          <p:nvPr/>
        </p:nvSpPr>
        <p:spPr bwMode="auto">
          <a:xfrm>
            <a:off x="630236" y="771550"/>
            <a:ext cx="4301803" cy="77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799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r>
              <a:rPr lang="en-US" altLang="ru-RU" sz="1600" b="1" u="sng" dirty="0" err="1" smtClean="0">
                <a:latin typeface="+mn-lt"/>
                <a:cs typeface="Microsoft Sans Serif" panose="020B0604020202020204" pitchFamily="34" charset="0"/>
              </a:rPr>
              <a:t>Сроки</a:t>
            </a:r>
            <a:r>
              <a:rPr lang="en-US" altLang="ru-RU" sz="1600" b="1" u="sng" dirty="0" smtClean="0">
                <a:latin typeface="+mn-lt"/>
                <a:cs typeface="Microsoft Sans Serif" panose="020B0604020202020204" pitchFamily="34" charset="0"/>
              </a:rPr>
              <a:t> </a:t>
            </a:r>
            <a:r>
              <a:rPr lang="en-US" altLang="ru-RU" sz="1600" b="1" u="sng" dirty="0" err="1" smtClean="0">
                <a:latin typeface="+mn-lt"/>
                <a:cs typeface="Microsoft Sans Serif" panose="020B0604020202020204" pitchFamily="34" charset="0"/>
              </a:rPr>
              <a:t>окончания</a:t>
            </a:r>
            <a:r>
              <a:rPr lang="en-US" altLang="ru-RU" sz="1600" b="1" u="sng" dirty="0" smtClean="0">
                <a:latin typeface="+mn-lt"/>
                <a:cs typeface="Microsoft Sans Serif" panose="020B0604020202020204" pitchFamily="34" charset="0"/>
              </a:rPr>
              <a:t> </a:t>
            </a:r>
            <a:r>
              <a:rPr lang="en-US" altLang="ru-RU" sz="1600" b="1" u="sng" dirty="0" err="1" smtClean="0">
                <a:latin typeface="+mn-lt"/>
                <a:cs typeface="Microsoft Sans Serif" panose="020B0604020202020204" pitchFamily="34" charset="0"/>
              </a:rPr>
              <a:t>учебных</a:t>
            </a:r>
            <a:r>
              <a:rPr lang="en-US" altLang="ru-RU" sz="1600" b="1" u="sng" dirty="0" smtClean="0">
                <a:latin typeface="+mn-lt"/>
                <a:cs typeface="Microsoft Sans Serif" panose="020B0604020202020204" pitchFamily="34" charset="0"/>
              </a:rPr>
              <a:t> </a:t>
            </a:r>
            <a:r>
              <a:rPr lang="en-US" altLang="ru-RU" sz="1600" b="1" u="sng" dirty="0" err="1" smtClean="0">
                <a:latin typeface="+mn-lt"/>
                <a:cs typeface="Microsoft Sans Serif" panose="020B0604020202020204" pitchFamily="34" charset="0"/>
              </a:rPr>
              <a:t>занятий</a:t>
            </a:r>
            <a:r>
              <a:rPr lang="ru-RU" altLang="ru-RU" sz="1600" b="1" u="sng" dirty="0" smtClean="0">
                <a:latin typeface="+mn-lt"/>
                <a:cs typeface="Microsoft Sans Serif" panose="020B0604020202020204" pitchFamily="34" charset="0"/>
              </a:rPr>
              <a:t>:</a:t>
            </a:r>
          </a:p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endParaRPr lang="ru-RU" altLang="ru-RU" sz="1600" b="1" dirty="0" smtClean="0">
              <a:latin typeface="+mn-lt"/>
              <a:cs typeface="Microsoft Sans Serif" panose="020B0604020202020204" pitchFamily="34" charset="0"/>
            </a:endParaRPr>
          </a:p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20 мая </a:t>
            </a:r>
            <a:r>
              <a:rPr lang="ru-RU" altLang="ru-RU" sz="1600" dirty="0" smtClean="0">
                <a:latin typeface="+mn-lt"/>
                <a:cs typeface="Microsoft Sans Serif" panose="020B0604020202020204" pitchFamily="34" charset="0"/>
              </a:rPr>
              <a:t>(для обучающихся </a:t>
            </a:r>
            <a:r>
              <a:rPr lang="ru-RU" altLang="ru-RU" sz="1600" b="1" dirty="0" smtClean="0">
                <a:latin typeface="+mn-lt"/>
                <a:cs typeface="Microsoft Sans Serif" panose="020B0604020202020204" pitchFamily="34" charset="0"/>
              </a:rPr>
              <a:t>9-ых</a:t>
            </a:r>
            <a:r>
              <a:rPr lang="ru-RU" altLang="ru-RU" sz="1600" dirty="0" smtClean="0">
                <a:latin typeface="+mn-lt"/>
                <a:cs typeface="Microsoft Sans Serif" panose="020B0604020202020204" pitchFamily="34" charset="0"/>
              </a:rPr>
              <a:t> классов)</a:t>
            </a:r>
          </a:p>
          <a:p>
            <a:pPr>
              <a:lnSpc>
                <a:spcPts val="1325"/>
              </a:lnSpc>
              <a:spcBef>
                <a:spcPts val="238"/>
              </a:spcBef>
              <a:buNone/>
              <a:defRPr/>
            </a:pPr>
            <a:r>
              <a:rPr lang="en-US" altLang="ru-RU" sz="18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22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мая </a:t>
            </a:r>
            <a:r>
              <a:rPr lang="ru-RU" altLang="ru-RU" sz="1600" dirty="0">
                <a:cs typeface="Microsoft Sans Serif" panose="020B0604020202020204" pitchFamily="34" charset="0"/>
              </a:rPr>
              <a:t>(для обучающихся </a:t>
            </a:r>
            <a:r>
              <a:rPr lang="ru-RU" altLang="ru-RU" sz="1600" b="1" dirty="0" smtClean="0">
                <a:cs typeface="Microsoft Sans Serif" panose="020B0604020202020204" pitchFamily="34" charset="0"/>
              </a:rPr>
              <a:t>11-ых</a:t>
            </a:r>
            <a:r>
              <a:rPr lang="ru-RU" altLang="ru-RU" sz="1600" dirty="0" smtClean="0">
                <a:cs typeface="Microsoft Sans Serif" panose="020B0604020202020204" pitchFamily="34" charset="0"/>
              </a:rPr>
              <a:t> </a:t>
            </a:r>
            <a:r>
              <a:rPr lang="ru-RU" altLang="ru-RU" sz="1600" dirty="0">
                <a:cs typeface="Microsoft Sans Serif" panose="020B0604020202020204" pitchFamily="34" charset="0"/>
              </a:rPr>
              <a:t>классов</a:t>
            </a:r>
            <a:r>
              <a:rPr lang="ru-RU" altLang="ru-RU" sz="1600" dirty="0" smtClean="0">
                <a:cs typeface="Microsoft Sans Serif" panose="020B0604020202020204" pitchFamily="34" charset="0"/>
              </a:rPr>
              <a:t>)</a:t>
            </a:r>
            <a:endParaRPr lang="ru-RU" altLang="ru-RU" sz="1600" dirty="0" smtClean="0">
              <a:latin typeface="+mn-lt"/>
              <a:cs typeface="Microsoft Sans Serif" panose="020B0604020202020204" pitchFamily="34" charset="0"/>
            </a:endParaRPr>
          </a:p>
        </p:txBody>
      </p:sp>
      <p:sp>
        <p:nvSpPr>
          <p:cNvPr id="33" name="object 25"/>
          <p:cNvSpPr txBox="1">
            <a:spLocks noChangeArrowheads="1"/>
          </p:cNvSpPr>
          <p:nvPr/>
        </p:nvSpPr>
        <p:spPr bwMode="auto">
          <a:xfrm>
            <a:off x="624786" y="1671650"/>
            <a:ext cx="4745006" cy="77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799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r>
              <a:rPr lang="ru-RU" altLang="ru-RU" sz="1600" b="1" u="sng" dirty="0" smtClean="0">
                <a:latin typeface="+mn-lt"/>
                <a:cs typeface="Microsoft Sans Serif" panose="020B0604020202020204" pitchFamily="34" charset="0"/>
              </a:rPr>
              <a:t>Государственная </a:t>
            </a:r>
            <a:r>
              <a:rPr lang="ru-RU" altLang="ru-RU" sz="1600" b="1" u="sng" dirty="0">
                <a:latin typeface="+mn-lt"/>
                <a:cs typeface="Microsoft Sans Serif" panose="020B0604020202020204" pitchFamily="34" charset="0"/>
              </a:rPr>
              <a:t>итоговая аттестация </a:t>
            </a:r>
            <a:r>
              <a:rPr lang="ru-RU" altLang="ru-RU" sz="1600" b="1" u="sng" dirty="0" smtClean="0">
                <a:latin typeface="+mn-lt"/>
                <a:cs typeface="Microsoft Sans Serif" panose="020B0604020202020204" pitchFamily="34" charset="0"/>
              </a:rPr>
              <a:t>:</a:t>
            </a:r>
          </a:p>
          <a:p>
            <a:pPr>
              <a:lnSpc>
                <a:spcPts val="1325"/>
              </a:lnSpc>
              <a:spcBef>
                <a:spcPts val="238"/>
              </a:spcBef>
              <a:buFontTx/>
              <a:buNone/>
              <a:defRPr/>
            </a:pPr>
            <a:endParaRPr lang="ru-RU" altLang="ru-RU" sz="1600" dirty="0" smtClean="0">
              <a:latin typeface="+mn-lt"/>
              <a:cs typeface="Microsoft Sans Serif" panose="020B0604020202020204" pitchFamily="34" charset="0"/>
            </a:endParaRPr>
          </a:p>
          <a:p>
            <a:pPr>
              <a:lnSpc>
                <a:spcPts val="1325"/>
              </a:lnSpc>
              <a:spcBef>
                <a:spcPts val="238"/>
              </a:spcBef>
              <a:buNone/>
              <a:defRPr/>
            </a:pPr>
            <a:r>
              <a:rPr lang="en-US" altLang="ru-RU" sz="18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с</a:t>
            </a:r>
            <a:r>
              <a:rPr lang="ru-RU" altLang="ru-RU" sz="18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21 мая </a:t>
            </a:r>
            <a:r>
              <a:rPr lang="ru-RU" altLang="ru-RU" sz="1600" dirty="0">
                <a:cs typeface="Microsoft Sans Serif" panose="020B0604020202020204" pitchFamily="34" charset="0"/>
              </a:rPr>
              <a:t>(для обучающихся </a:t>
            </a:r>
            <a:r>
              <a:rPr lang="ru-RU" altLang="ru-RU" sz="1600" b="1" dirty="0">
                <a:cs typeface="Microsoft Sans Serif" panose="020B0604020202020204" pitchFamily="34" charset="0"/>
              </a:rPr>
              <a:t>9-ых</a:t>
            </a:r>
            <a:r>
              <a:rPr lang="ru-RU" altLang="ru-RU" sz="1600" dirty="0">
                <a:cs typeface="Microsoft Sans Serif" panose="020B0604020202020204" pitchFamily="34" charset="0"/>
              </a:rPr>
              <a:t> классов)</a:t>
            </a:r>
          </a:p>
          <a:p>
            <a:pPr>
              <a:lnSpc>
                <a:spcPts val="1325"/>
              </a:lnSpc>
              <a:spcBef>
                <a:spcPts val="238"/>
              </a:spcBef>
              <a:buNone/>
              <a:defRPr/>
            </a:pPr>
            <a:r>
              <a:rPr lang="en-US" altLang="ru-RU" sz="18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с</a:t>
            </a:r>
            <a:r>
              <a:rPr lang="ru-RU" altLang="ru-RU" sz="18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23 мая </a:t>
            </a:r>
            <a:r>
              <a:rPr lang="ru-RU" altLang="ru-RU" sz="1600" dirty="0">
                <a:cs typeface="Microsoft Sans Serif" panose="020B0604020202020204" pitchFamily="34" charset="0"/>
              </a:rPr>
              <a:t>(для обучающихся </a:t>
            </a:r>
            <a:r>
              <a:rPr lang="ru-RU" altLang="ru-RU" sz="1600" b="1" dirty="0" smtClean="0">
                <a:cs typeface="Microsoft Sans Serif" panose="020B0604020202020204" pitchFamily="34" charset="0"/>
              </a:rPr>
              <a:t>11-ых</a:t>
            </a:r>
            <a:r>
              <a:rPr lang="ru-RU" altLang="ru-RU" sz="1600" dirty="0" smtClean="0">
                <a:cs typeface="Microsoft Sans Serif" panose="020B0604020202020204" pitchFamily="34" charset="0"/>
              </a:rPr>
              <a:t> </a:t>
            </a:r>
            <a:r>
              <a:rPr lang="ru-RU" altLang="ru-RU" sz="1600" dirty="0">
                <a:cs typeface="Microsoft Sans Serif" panose="020B0604020202020204" pitchFamily="34" charset="0"/>
              </a:rPr>
              <a:t>классов</a:t>
            </a:r>
            <a:r>
              <a:rPr lang="ru-RU" altLang="ru-RU" sz="1600" dirty="0" smtClean="0">
                <a:cs typeface="Microsoft Sans Serif" panose="020B0604020202020204" pitchFamily="34" charset="0"/>
              </a:rPr>
              <a:t>)</a:t>
            </a:r>
            <a:endParaRPr lang="ru-RU" altLang="ru-RU" sz="1600" dirty="0" smtClean="0">
              <a:latin typeface="+mn-lt"/>
              <a:cs typeface="Microsoft Sans Serif" panose="020B0604020202020204" pitchFamily="34" charset="0"/>
            </a:endParaRPr>
          </a:p>
        </p:txBody>
      </p:sp>
      <p:sp>
        <p:nvSpPr>
          <p:cNvPr id="35" name="object 25"/>
          <p:cNvSpPr txBox="1">
            <a:spLocks noChangeArrowheads="1"/>
          </p:cNvSpPr>
          <p:nvPr/>
        </p:nvSpPr>
        <p:spPr bwMode="auto">
          <a:xfrm>
            <a:off x="624786" y="2571750"/>
            <a:ext cx="5057030" cy="23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799" rIns="0" bIns="0">
            <a:spAutoFit/>
          </a:bodyPr>
          <a:lstStyle>
            <a:lvl1pPr marL="7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38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15 </a:t>
            </a: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мая </a:t>
            </a:r>
            <a:r>
              <a:rPr lang="ru-RU" altLang="ru-RU" sz="1600" dirty="0" smtClean="0">
                <a:latin typeface="+mn-lt"/>
                <a:cs typeface="Microsoft Sans Serif" panose="020B0604020202020204" pitchFamily="34" charset="0"/>
              </a:rPr>
              <a:t>– федеральная </a:t>
            </a:r>
            <a:r>
              <a:rPr lang="ru-RU" altLang="ru-RU" sz="1600" dirty="0">
                <a:latin typeface="+mn-lt"/>
                <a:cs typeface="Microsoft Sans Serif" panose="020B0604020202020204" pitchFamily="34" charset="0"/>
              </a:rPr>
              <a:t>апробация по </a:t>
            </a:r>
            <a:r>
              <a:rPr lang="ru-RU" altLang="ru-RU" sz="1600" b="1" dirty="0">
                <a:latin typeface="+mn-lt"/>
                <a:cs typeface="Microsoft Sans Serif" panose="020B0604020202020204" pitchFamily="34" charset="0"/>
              </a:rPr>
              <a:t>информатике, русскому и английскому </a:t>
            </a:r>
            <a:r>
              <a:rPr lang="ru-RU" altLang="ru-RU" sz="1600" b="1" dirty="0" smtClean="0">
                <a:latin typeface="+mn-lt"/>
                <a:cs typeface="Microsoft Sans Serif" panose="020B0604020202020204" pitchFamily="34" charset="0"/>
              </a:rPr>
              <a:t>языкам</a:t>
            </a:r>
            <a:r>
              <a:rPr lang="ru-RU" altLang="ru-RU" sz="1600" dirty="0" smtClean="0">
                <a:latin typeface="+mn-lt"/>
                <a:cs typeface="Microsoft Sans Serif" panose="020B0604020202020204" pitchFamily="34" charset="0"/>
              </a:rPr>
              <a:t>.</a:t>
            </a:r>
          </a:p>
          <a:p>
            <a:pPr>
              <a:spcBef>
                <a:spcPts val="238"/>
              </a:spcBef>
              <a:buFontTx/>
              <a:buNone/>
              <a:defRPr/>
            </a:pPr>
            <a:endParaRPr lang="ru-RU" altLang="ru-RU" sz="500" dirty="0">
              <a:latin typeface="+mn-lt"/>
              <a:cs typeface="Microsoft Sans Serif" panose="020B0604020202020204" pitchFamily="34" charset="0"/>
            </a:endParaRPr>
          </a:p>
          <a:p>
            <a:pPr>
              <a:spcBef>
                <a:spcPts val="238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16 мая </a:t>
            </a:r>
            <a:r>
              <a:rPr lang="ru-RU" altLang="ru-RU" sz="1600" dirty="0">
                <a:cs typeface="Microsoft Sans Serif" panose="020B0604020202020204" pitchFamily="34" charset="0"/>
              </a:rPr>
              <a:t>–</a:t>
            </a:r>
            <a:r>
              <a:rPr lang="ru-RU" altLang="ru-RU" sz="1600" dirty="0" smtClean="0">
                <a:solidFill>
                  <a:srgbClr val="AD9578"/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dirty="0" smtClean="0">
                <a:latin typeface="+mn-lt"/>
                <a:cs typeface="Microsoft Sans Serif" panose="020B0604020202020204" pitchFamily="34" charset="0"/>
              </a:rPr>
              <a:t>обучение в режиме ВКС </a:t>
            </a:r>
            <a:r>
              <a:rPr lang="ru-RU" altLang="ru-RU" sz="1600" b="1" dirty="0">
                <a:latin typeface="+mn-lt"/>
                <a:cs typeface="Microsoft Sans Serif" panose="020B0604020202020204" pitchFamily="34" charset="0"/>
              </a:rPr>
              <a:t>для муниципальных координаторов, руководителей ППЭ, технических специалистов</a:t>
            </a:r>
            <a:r>
              <a:rPr lang="ru-RU" altLang="ru-RU" sz="1600" b="1" dirty="0" smtClean="0">
                <a:latin typeface="+mn-lt"/>
                <a:cs typeface="Microsoft Sans Serif" panose="020B0604020202020204" pitchFamily="34" charset="0"/>
              </a:rPr>
              <a:t>.</a:t>
            </a:r>
          </a:p>
          <a:p>
            <a:pPr>
              <a:spcBef>
                <a:spcPts val="238"/>
              </a:spcBef>
              <a:buFontTx/>
              <a:buNone/>
              <a:defRPr/>
            </a:pPr>
            <a:endParaRPr lang="ru-RU" altLang="ru-RU" sz="600" dirty="0">
              <a:latin typeface="+mn-lt"/>
              <a:cs typeface="Microsoft Sans Serif" panose="020B0604020202020204" pitchFamily="34" charset="0"/>
            </a:endParaRPr>
          </a:p>
          <a:p>
            <a:pPr>
              <a:spcBef>
                <a:spcPts val="238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Microsoft Sans Serif" panose="020B0604020202020204" pitchFamily="34" charset="0"/>
              </a:rPr>
              <a:t>17 мая </a:t>
            </a:r>
            <a:r>
              <a:rPr lang="ru-RU" altLang="ru-RU" sz="1600" dirty="0">
                <a:cs typeface="Microsoft Sans Serif" panose="020B0604020202020204" pitchFamily="34" charset="0"/>
              </a:rPr>
              <a:t>– </a:t>
            </a:r>
            <a:r>
              <a:rPr lang="ru-RU" altLang="ru-RU" sz="1600" dirty="0" err="1" smtClean="0">
                <a:latin typeface="+mn-lt"/>
                <a:cs typeface="Microsoft Sans Serif" panose="020B0604020202020204" pitchFamily="34" charset="0"/>
              </a:rPr>
              <a:t>вебинар</a:t>
            </a:r>
            <a:r>
              <a:rPr lang="ru-RU" altLang="ru-RU" sz="1600" dirty="0" smtClean="0">
                <a:latin typeface="+mn-lt"/>
                <a:cs typeface="Microsoft Sans Serif" panose="020B0604020202020204" pitchFamily="34" charset="0"/>
              </a:rPr>
              <a:t> </a:t>
            </a:r>
            <a:r>
              <a:rPr lang="ru-RU" altLang="ru-RU" sz="1600" b="1" dirty="0">
                <a:latin typeface="+mn-lt"/>
                <a:cs typeface="Microsoft Sans Serif" panose="020B0604020202020204" pitchFamily="34" charset="0"/>
              </a:rPr>
              <a:t>для школьных администраторов МЭШ </a:t>
            </a:r>
            <a:r>
              <a:rPr lang="ru-RU" altLang="ru-RU" sz="1600" dirty="0">
                <a:latin typeface="+mn-lt"/>
                <a:cs typeface="Microsoft Sans Serif" panose="020B0604020202020204" pitchFamily="34" charset="0"/>
              </a:rPr>
              <a:t>по порядку окончания учебного года и заполнению электронных журналов.</a:t>
            </a:r>
          </a:p>
        </p:txBody>
      </p:sp>
    </p:spTree>
    <p:extLst>
      <p:ext uri="{BB962C8B-B14F-4D97-AF65-F5344CB8AC3E}">
        <p14:creationId xmlns:p14="http://schemas.microsoft.com/office/powerpoint/2010/main" val="3188444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761662"/>
            <a:ext cx="64533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solidFill>
                  <a:srgbClr val="002060"/>
                </a:solidFill>
              </a:rPr>
              <a:t>Спасибо за внимание!</a:t>
            </a:r>
          </a:p>
          <a:p>
            <a:pPr algn="ctr"/>
            <a:endParaRPr lang="ru-RU" sz="3300" b="1" dirty="0">
              <a:solidFill>
                <a:srgbClr val="002060"/>
              </a:solidFill>
            </a:endParaRPr>
          </a:p>
          <a:p>
            <a:pPr algn="ctr"/>
            <a:r>
              <a:rPr lang="ru-RU" sz="3300" b="1" dirty="0" err="1">
                <a:solidFill>
                  <a:srgbClr val="002060"/>
                </a:solidFill>
              </a:rPr>
              <a:t>Игътибарыгыз</a:t>
            </a:r>
            <a:r>
              <a:rPr lang="ru-RU" sz="3300" b="1" dirty="0">
                <a:solidFill>
                  <a:srgbClr val="002060"/>
                </a:solidFill>
              </a:rPr>
              <a:t> </a:t>
            </a:r>
            <a:r>
              <a:rPr lang="ru-RU" sz="3300" b="1" dirty="0" err="1">
                <a:solidFill>
                  <a:srgbClr val="002060"/>
                </a:solidFill>
              </a:rPr>
              <a:t>өчен</a:t>
            </a:r>
            <a:r>
              <a:rPr lang="ru-RU" sz="3300" b="1" dirty="0">
                <a:solidFill>
                  <a:srgbClr val="002060"/>
                </a:solidFill>
              </a:rPr>
              <a:t> </a:t>
            </a:r>
            <a:r>
              <a:rPr lang="ru-RU" sz="3300" b="1" dirty="0" err="1">
                <a:solidFill>
                  <a:srgbClr val="002060"/>
                </a:solidFill>
              </a:rPr>
              <a:t>рәхмәт</a:t>
            </a:r>
            <a:r>
              <a:rPr lang="ru-RU" sz="3300" b="1" dirty="0">
                <a:solidFill>
                  <a:srgbClr val="002060"/>
                </a:solidFill>
              </a:rPr>
              <a:t>!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308304" y="195486"/>
            <a:ext cx="1665089" cy="524288"/>
            <a:chOff x="9859986" y="137643"/>
            <a:chExt cx="2220118" cy="69905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616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115CEEB-30FD-41B8-2529-265951054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89" y="680207"/>
            <a:ext cx="4697406" cy="305380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114A3B-82F9-2413-D044-2251D7F0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08" y="1157227"/>
            <a:ext cx="2940577" cy="2057756"/>
          </a:xfrm>
          <a:prstGeom prst="rect">
            <a:avLst/>
          </a:prstGeom>
        </p:spPr>
      </p:pic>
      <p:sp>
        <p:nvSpPr>
          <p:cNvPr id="11" name="object 8"/>
          <p:cNvSpPr txBox="1"/>
          <p:nvPr/>
        </p:nvSpPr>
        <p:spPr>
          <a:xfrm>
            <a:off x="827585" y="177199"/>
            <a:ext cx="7516315" cy="59391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lvl="0" defTabSz="914355">
              <a:spcBef>
                <a:spcPct val="0"/>
              </a:spcBef>
              <a:defRPr/>
            </a:pP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МОДЕРНИЗАЦИЯ ГИС «ЭЛЕКТРОННОЕ </a:t>
            </a:r>
          </a:p>
          <a:p>
            <a:pPr lvl="0" defTabSz="914355">
              <a:spcBef>
                <a:spcPct val="0"/>
              </a:spcBef>
              <a:defRPr/>
            </a:pP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ОБРАЗОВАНИЕ РЕСПУБЛИКИ ТАТАРСТАН»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01614" y="2622637"/>
            <a:ext cx="3781425" cy="9486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85766">
              <a:defRPr/>
            </a:pPr>
            <a:r>
              <a:rPr lang="ru-RU" sz="1800" dirty="0">
                <a:solidFill>
                  <a:prstClr val="black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технологическое устаревание </a:t>
            </a:r>
          </a:p>
          <a:p>
            <a:pPr defTabSz="685766">
              <a:defRPr/>
            </a:pPr>
            <a:r>
              <a:rPr lang="ru-RU" sz="1800" b="1" dirty="0">
                <a:solidFill>
                  <a:srgbClr val="BB9C58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(с 2009 года)</a:t>
            </a:r>
          </a:p>
          <a:p>
            <a:pPr defTabSz="685766">
              <a:defRPr/>
            </a:pPr>
            <a:endParaRPr lang="ru-RU" sz="1800" dirty="0">
              <a:solidFill>
                <a:prstClr val="black"/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defTabSz="685766">
              <a:defRPr/>
            </a:pPr>
            <a:r>
              <a:rPr lang="ru-RU" sz="1800" dirty="0">
                <a:solidFill>
                  <a:prstClr val="black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невозможность гибкого развития               системы и </a:t>
            </a:r>
            <a:r>
              <a:rPr lang="ru-RU" sz="1800" dirty="0" smtClean="0">
                <a:solidFill>
                  <a:prstClr val="black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использования </a:t>
            </a:r>
            <a:endParaRPr lang="ru-RU" sz="1800" dirty="0">
              <a:solidFill>
                <a:prstClr val="black"/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defTabSz="685766">
              <a:defRPr/>
            </a:pPr>
            <a:r>
              <a:rPr lang="ru-RU" sz="1800" dirty="0">
                <a:solidFill>
                  <a:prstClr val="black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данных</a:t>
            </a:r>
          </a:p>
          <a:p>
            <a:pPr defTabSz="685766">
              <a:defRPr/>
            </a:pPr>
            <a:endParaRPr lang="ru-RU" sz="1800" dirty="0">
              <a:solidFill>
                <a:prstClr val="black"/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defTabSz="685766">
              <a:defRPr/>
            </a:pPr>
            <a:r>
              <a:rPr lang="ru-RU" sz="1800" dirty="0">
                <a:solidFill>
                  <a:prstClr val="black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несоответствие требованиям </a:t>
            </a:r>
          </a:p>
          <a:p>
            <a:pPr defTabSz="685766">
              <a:defRPr/>
            </a:pPr>
            <a:r>
              <a:rPr lang="ru-RU" sz="1800" dirty="0">
                <a:solidFill>
                  <a:prstClr val="black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индекса «цифровой зрелости» </a:t>
            </a:r>
          </a:p>
          <a:p>
            <a:pPr defTabSz="685766">
              <a:defRPr/>
            </a:pPr>
            <a:r>
              <a:rPr lang="ru-RU" sz="1800" dirty="0">
                <a:solidFill>
                  <a:prstClr val="black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в образовании</a:t>
            </a:r>
          </a:p>
        </p:txBody>
      </p:sp>
      <p:sp>
        <p:nvSpPr>
          <p:cNvPr id="26" name="Овал 25"/>
          <p:cNvSpPr/>
          <p:nvPr/>
        </p:nvSpPr>
        <p:spPr>
          <a:xfrm>
            <a:off x="4937118" y="1783133"/>
            <a:ext cx="235131" cy="237179"/>
          </a:xfrm>
          <a:prstGeom prst="ellipse">
            <a:avLst/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937117" y="2612873"/>
            <a:ext cx="235131" cy="237179"/>
          </a:xfrm>
          <a:prstGeom prst="ellipse">
            <a:avLst/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933970" y="3698300"/>
            <a:ext cx="235131" cy="237179"/>
          </a:xfrm>
          <a:prstGeom prst="ellipse">
            <a:avLst/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8F4110-3F6D-00D4-E55B-BA121930A605}"/>
              </a:ext>
            </a:extLst>
          </p:cNvPr>
          <p:cNvSpPr txBox="1"/>
          <p:nvPr/>
        </p:nvSpPr>
        <p:spPr>
          <a:xfrm>
            <a:off x="1416847" y="4259317"/>
            <a:ext cx="2256165" cy="293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685783">
              <a:spcAft>
                <a:spcPts val="600"/>
              </a:spcAft>
              <a:defRPr/>
            </a:pPr>
            <a:r>
              <a:rPr lang="en-GB" sz="2800" b="1" dirty="0">
                <a:solidFill>
                  <a:srgbClr val="BB9C58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&gt;</a:t>
            </a:r>
            <a:r>
              <a:rPr lang="ru-RU" sz="2800" b="1" dirty="0">
                <a:solidFill>
                  <a:srgbClr val="BB9C58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 1 </a:t>
            </a:r>
            <a:r>
              <a:rPr lang="ru-RU" sz="2800" b="1" dirty="0" smtClean="0">
                <a:solidFill>
                  <a:srgbClr val="BB9C58"/>
                </a:solidFill>
                <a:ea typeface="Roboto Condensed Medium" panose="02000000000000000000" pitchFamily="2" charset="0"/>
                <a:cs typeface="Arial" panose="020B0604020202020204" pitchFamily="34" charset="0"/>
              </a:rPr>
              <a:t>млн</a:t>
            </a:r>
            <a:endParaRPr lang="ru-RU" sz="2800" b="1" dirty="0">
              <a:solidFill>
                <a:srgbClr val="BB9C58"/>
              </a:solidFill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7"/>
          <p:cNvSpPr/>
          <p:nvPr/>
        </p:nvSpPr>
        <p:spPr>
          <a:xfrm flipH="1">
            <a:off x="1388249" y="3531415"/>
            <a:ext cx="2284763" cy="519031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88250" y="3505362"/>
            <a:ext cx="2284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ru-RU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Condensed Medium" panose="02000000000000000000" pitchFamily="2" charset="0"/>
                <a:cs typeface="Arial" panose="020B0604020202020204" pitchFamily="34" charset="0"/>
                <a:sym typeface="Oswald"/>
              </a:rPr>
              <a:t>ПОЛЬЗОВАТЕЛИ 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ru-RU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Condensed Medium" panose="02000000000000000000" pitchFamily="2" charset="0"/>
                <a:cs typeface="Arial" panose="020B0604020202020204" pitchFamily="34" charset="0"/>
                <a:sym typeface="Oswald"/>
              </a:rPr>
              <a:t>СИСТЕМЫ</a:t>
            </a:r>
            <a:endParaRPr lang="ru-RU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 Condensed Medium" panose="02000000000000000000" pitchFamily="2" charset="0"/>
              <a:cs typeface="Arial" panose="020B0604020202020204" pitchFamily="34" charset="0"/>
              <a:sym typeface="Oswald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471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/>
          <p:cNvSpPr txBox="1"/>
          <p:nvPr/>
        </p:nvSpPr>
        <p:spPr>
          <a:xfrm>
            <a:off x="827585" y="177199"/>
            <a:ext cx="7516315" cy="88630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lvl="0" defTabSz="914355">
              <a:spcBef>
                <a:spcPct val="0"/>
              </a:spcBef>
              <a:defRPr/>
            </a:pP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АПРОБАЦИЯ УНИФИЦИРОВАННОГО </a:t>
            </a:r>
            <a:endParaRPr lang="ru-RU" sz="19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lvl="0" defTabSz="914355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РЕШЕНИЯ НА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БАЗЕ «МОСКОВСКОЙ </a:t>
            </a:r>
            <a:endParaRPr lang="ru-RU" sz="19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lvl="0" defTabSz="914355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ЭЛЕКТРОННОЙ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ШКОЛЫ»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96559" y="2158178"/>
            <a:ext cx="4295041" cy="2221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Средняя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общеобразовательная школа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№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51 Вахитовского района г.Казани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Лицей-интернат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имени Мустафы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Онджеля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Бугульминского района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Гуманитарная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гимназия-интернат для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одаренных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детей Актанышского района</a:t>
            </a:r>
          </a:p>
        </p:txBody>
      </p:sp>
      <p:sp>
        <p:nvSpPr>
          <p:cNvPr id="16" name="Rectangle: Rounded Corners 7"/>
          <p:cNvSpPr/>
          <p:nvPr/>
        </p:nvSpPr>
        <p:spPr>
          <a:xfrm flipH="1">
            <a:off x="4750050" y="1663946"/>
            <a:ext cx="2774700" cy="35830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48827" y="1665686"/>
            <a:ext cx="2775923" cy="367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ПИЛОТНЫЕ ШКОЛЫ</a:t>
            </a:r>
          </a:p>
        </p:txBody>
      </p:sp>
      <p:sp>
        <p:nvSpPr>
          <p:cNvPr id="18" name="Rectangle: Rounded Corners 7"/>
          <p:cNvSpPr/>
          <p:nvPr/>
        </p:nvSpPr>
        <p:spPr>
          <a:xfrm flipH="1">
            <a:off x="819157" y="1666615"/>
            <a:ext cx="2567747" cy="35830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7934" y="1665686"/>
            <a:ext cx="2568970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СРОК АПРОБАЦИИ</a:t>
            </a:r>
          </a:p>
        </p:txBody>
      </p:sp>
      <p:sp>
        <p:nvSpPr>
          <p:cNvPr id="20" name="Rectangle: Rounded Corners 7"/>
          <p:cNvSpPr/>
          <p:nvPr/>
        </p:nvSpPr>
        <p:spPr>
          <a:xfrm flipH="1">
            <a:off x="826749" y="2732767"/>
            <a:ext cx="1754671" cy="35830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9497" y="2172368"/>
            <a:ext cx="331052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февраль – июнь 2023 года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40335" y="3259884"/>
            <a:ext cx="30143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118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A38543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учителей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1 259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обучающихся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4B1F8AE-9C41-9DAB-93BA-85FB1E566594}"/>
              </a:ext>
            </a:extLst>
          </p:cNvPr>
          <p:cNvSpPr/>
          <p:nvPr/>
        </p:nvSpPr>
        <p:spPr>
          <a:xfrm>
            <a:off x="869942" y="2728178"/>
            <a:ext cx="1668284" cy="367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УЧАСТНИКИ</a:t>
            </a:r>
          </a:p>
        </p:txBody>
      </p:sp>
      <p:sp>
        <p:nvSpPr>
          <p:cNvPr id="24" name="Овал 23"/>
          <p:cNvSpPr/>
          <p:nvPr/>
        </p:nvSpPr>
        <p:spPr>
          <a:xfrm>
            <a:off x="4461428" y="2234679"/>
            <a:ext cx="235131" cy="23717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sz="18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461428" y="3031944"/>
            <a:ext cx="235131" cy="23717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sz="18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461428" y="3818655"/>
            <a:ext cx="235131" cy="23717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ru-RU" sz="18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5240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/>
          <p:cNvSpPr txBox="1"/>
          <p:nvPr/>
        </p:nvSpPr>
        <p:spPr>
          <a:xfrm>
            <a:off x="827585" y="177199"/>
            <a:ext cx="7516315" cy="88630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defTabSz="914355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СОГЛАШЕНИЕ О СОТРУДНИЧЕСТВЕ </a:t>
            </a:r>
          </a:p>
          <a:p>
            <a:pPr defTabSz="914355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МЕЖДУ ПРАВИТЕЛЬСТВОМ МОСКВЫ </a:t>
            </a:r>
          </a:p>
          <a:p>
            <a:pPr defTabSz="914355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РЕСПУБЛИКИ ТАТАРСТАН</a:t>
            </a:r>
            <a:endParaRPr lang="ru-RU" sz="1900" b="1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stcdn.business-online.ru/photos/604655/290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5" y="1748791"/>
            <a:ext cx="5092064" cy="3394709"/>
          </a:xfrm>
          <a:prstGeom prst="round2DiagRect">
            <a:avLst>
              <a:gd name="adj1" fmla="val 15025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1844" y="2677818"/>
            <a:ext cx="29637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Внедрение информационных технологий в сфере образования на базе сервисов «Московской электронной школы» </a:t>
            </a:r>
          </a:p>
          <a:p>
            <a:r>
              <a:rPr lang="ru-RU" sz="1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Республике Татарстан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0954" y="1632822"/>
            <a:ext cx="3014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24 августа 2023 г.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 Москва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19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cdn.business-online.ru/v2/23-11-23/56901/dsc002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69" y="1814065"/>
            <a:ext cx="5001031" cy="3334021"/>
          </a:xfrm>
          <a:prstGeom prst="round2DiagRect">
            <a:avLst>
              <a:gd name="adj1" fmla="val 15025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8"/>
          <p:cNvSpPr txBox="1"/>
          <p:nvPr/>
        </p:nvSpPr>
        <p:spPr>
          <a:xfrm>
            <a:off x="827585" y="177199"/>
            <a:ext cx="7516315" cy="59391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defTabSz="914355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ОБУЧЕНИЕ ПЕДАГОГИЧЕСКОГО </a:t>
            </a:r>
          </a:p>
          <a:p>
            <a:pPr defTabSz="914355">
              <a:spcBef>
                <a:spcPct val="0"/>
              </a:spcBef>
              <a:defRPr/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АДМИНИСТРАТИВНОГО СОСТАВА ШКОЛ</a:t>
            </a:r>
            <a:endParaRPr lang="ru-RU" sz="1900" b="1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631" y="4088135"/>
            <a:ext cx="2460173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Roboto Condensed Medium" panose="02000000000000000000" pitchFamily="2" charset="0"/>
                <a:cs typeface="+mn-cs"/>
              </a:rPr>
              <a:t>октябрь – декабрь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Roboto Condensed Medium" panose="02000000000000000000" pitchFamily="2" charset="0"/>
                <a:cs typeface="+mn-cs"/>
              </a:rPr>
              <a:t>2023 года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 Condensed Medium" panose="02000000000000000000" pitchFamily="2" charset="0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6308" y="971206"/>
            <a:ext cx="2918282" cy="64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Roboto Condensed Medium" panose="02000000000000000000" pitchFamily="2" charset="0"/>
              </a:rPr>
              <a:t>6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73A1D"/>
                </a:solidFill>
                <a:effectLst/>
                <a:uLnTx/>
                <a:uFillTx/>
                <a:ea typeface="Roboto Condensed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ea typeface="Roboto Condensed Medium" panose="02000000000000000000" pitchFamily="2" charset="0"/>
                <a:cs typeface="Times New Roman" panose="02020603050405020304" pitchFamily="18" charset="0"/>
              </a:rPr>
              <a:t>потоков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uLnTx/>
              <a:uFillTx/>
              <a:ea typeface="Roboto Condensed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3699" y="1691186"/>
            <a:ext cx="3130863" cy="160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Roboto Condensed Medium" panose="02000000000000000000" pitchFamily="2" charset="0"/>
                <a:cs typeface="Times New Roman" panose="02020603050405020304" pitchFamily="18" charset="0"/>
              </a:rPr>
              <a:t>учителя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 Condensed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Roboto Condensed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ea typeface="Roboto Condensed Medium" panose="02000000000000000000" pitchFamily="2" charset="0"/>
                <a:cs typeface="Times New Roman" panose="02020603050405020304" pitchFamily="18" charset="0"/>
              </a:rPr>
              <a:t>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Roboto Condensed Medium" panose="02000000000000000000" pitchFamily="2" charset="0"/>
                <a:cs typeface="Times New Roman" panose="02020603050405020304" pitchFamily="18" charset="0"/>
              </a:rPr>
              <a:t>дминистраторы школ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 Condensed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 Condensed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ea typeface="Roboto Condensed Medium" panose="02000000000000000000" pitchFamily="2" charset="0"/>
                <a:cs typeface="Times New Roman" panose="02020603050405020304" pitchFamily="18" charset="0"/>
              </a:rPr>
              <a:t>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Roboto Condensed Medium" panose="02000000000000000000" pitchFamily="2" charset="0"/>
                <a:cs typeface="Times New Roman" panose="02020603050405020304" pitchFamily="18" charset="0"/>
              </a:rPr>
              <a:t>уководители школ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 Condensed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08420" y="1805356"/>
            <a:ext cx="235131" cy="23717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08420" y="2391769"/>
            <a:ext cx="235131" cy="23717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07632" y="2986896"/>
            <a:ext cx="235131" cy="23717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Rectangle: Rounded Corners 7"/>
          <p:cNvSpPr/>
          <p:nvPr/>
        </p:nvSpPr>
        <p:spPr>
          <a:xfrm flipH="1">
            <a:off x="807631" y="3550093"/>
            <a:ext cx="2460173" cy="314354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7635" y="3544813"/>
            <a:ext cx="2460169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Roboto Condensed Medium" panose="02000000000000000000" pitchFamily="2" charset="0"/>
                <a:cs typeface="+mn-cs"/>
              </a:rPr>
              <a:t>ПЕРИОД ОБУЧЕНИЯ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Roboto Condensed Medium" panose="02000000000000000000" pitchFamily="2" charset="0"/>
              <a:cs typeface="+mn-cs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87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50899" y="1470139"/>
            <a:ext cx="81492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интеграция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с ФГИС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«Моя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школа» и полное соответствие единым федеральным требованиям к региональным компонентам электронных журналов 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дневников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и оптимизация рутинных задач и отчетности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школ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единый доступ к федеральным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верифицированным учебным материалам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единый цифровой профиль и реестр учащихся,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наглядный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мониторинг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текущей ситуации в системе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достижение высоких показателей по индексу «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цифровой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зрелости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в образовании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мобильное приложение для учителей,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олимпиады 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другие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9C58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сервисы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функции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F23C9F-FF75-AA4F-4378-E6E47769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109" y="3169924"/>
            <a:ext cx="1658970" cy="178682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827585" y="177199"/>
            <a:ext cx="7516315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МОДЕРНИЗАЦИЯ ГИС «ЭЛЕКТРОННОЕ 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ОБРАЗОВАНИЕ РЕСПУБЛИКИ ТАТАРСТАН» </a:t>
            </a:r>
          </a:p>
        </p:txBody>
      </p:sp>
      <p:sp>
        <p:nvSpPr>
          <p:cNvPr id="15" name="Rectangle: Rounded Corners 7"/>
          <p:cNvSpPr/>
          <p:nvPr/>
        </p:nvSpPr>
        <p:spPr>
          <a:xfrm flipH="1">
            <a:off x="839614" y="1033260"/>
            <a:ext cx="3156321" cy="314354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9615" y="987574"/>
            <a:ext cx="3156321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Roboto Condensed Medium" panose="02000000000000000000" pitchFamily="2" charset="0"/>
                <a:cs typeface="+mn-cs"/>
              </a:rPr>
              <a:t>к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Roboto Condensed Medium" panose="02000000000000000000" pitchFamily="2" charset="0"/>
                <a:cs typeface="+mn-cs"/>
              </a:rPr>
              <a:t>лючевые преимущества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Roboto Condensed Medium" panose="02000000000000000000" pitchFamily="2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5832" y="891806"/>
            <a:ext cx="2881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Roboto Condensed Medium" panose="02000000000000000000" pitchFamily="2" charset="0"/>
                <a:cs typeface="Golos Text" panose="020B0503020202020204" pitchFamily="34" charset="0"/>
              </a:rPr>
              <a:t>ms-edu.tatar.ru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Roboto Condensed Medium" panose="02000000000000000000" pitchFamily="2" charset="0"/>
                <a:cs typeface="Golos Text" panose="020B0503020202020204" pitchFamily="34" charset="0"/>
              </a:rPr>
              <a:t>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236296" y="153526"/>
            <a:ext cx="1665089" cy="524288"/>
            <a:chOff x="9859986" y="137643"/>
            <a:chExt cx="2220118" cy="69905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86" y="144509"/>
              <a:ext cx="972390" cy="68531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037" y="137643"/>
              <a:ext cx="1182067" cy="699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720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16089</TotalTime>
  <Words>4029</Words>
  <Application>Microsoft Office PowerPoint</Application>
  <PresentationFormat>Экран (16:9)</PresentationFormat>
  <Paragraphs>846</Paragraphs>
  <Slides>41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7" baseType="lpstr">
      <vt:lpstr>MS PGothic</vt:lpstr>
      <vt:lpstr>Arial</vt:lpstr>
      <vt:lpstr>Arial Black</vt:lpstr>
      <vt:lpstr>Arial MT</vt:lpstr>
      <vt:lpstr>Calibri</vt:lpstr>
      <vt:lpstr>Calibri Light</vt:lpstr>
      <vt:lpstr>Golos Text</vt:lpstr>
      <vt:lpstr>Microsoft Sans Serif</vt:lpstr>
      <vt:lpstr>Montserrat</vt:lpstr>
      <vt:lpstr>Oswald</vt:lpstr>
      <vt:lpstr>PT Serif</vt:lpstr>
      <vt:lpstr>Roboto</vt:lpstr>
      <vt:lpstr>Roboto Condensed Medium</vt:lpstr>
      <vt:lpstr>Times New Roman</vt:lpstr>
      <vt:lpstr>Wingdings</vt:lpstr>
      <vt:lpstr>2_Тема Office</vt:lpstr>
      <vt:lpstr>Презентация PowerPoint</vt:lpstr>
      <vt:lpstr>«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нормативные документы</vt:lpstr>
      <vt:lpstr>Презентация PowerPoint</vt:lpstr>
      <vt:lpstr>Презентация PowerPoint</vt:lpstr>
      <vt:lpstr>Новые нормативные документы</vt:lpstr>
      <vt:lpstr>«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ОБЕСПЕЧЕНИЕ ТЕХНОЛОГИЧЕСКОГО  ЛИДЕРСТВА СТРАНЫ</vt:lpstr>
      <vt:lpstr>Окончание 2023-2024 учебного года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Ковалева Валерия Юрьевна</dc:creator>
  <cp:lastModifiedBy>Татьяна Иванова</cp:lastModifiedBy>
  <cp:revision>1260</cp:revision>
  <cp:lastPrinted>2023-01-19T09:25:32Z</cp:lastPrinted>
  <dcterms:created xsi:type="dcterms:W3CDTF">2015-10-13T08:15:21Z</dcterms:created>
  <dcterms:modified xsi:type="dcterms:W3CDTF">2024-05-27T04:00:58Z</dcterms:modified>
</cp:coreProperties>
</file>